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
  </p:notesMasterIdLst>
  <p:handoutMasterIdLst>
    <p:handoutMasterId r:id="rId38"/>
  </p:handoutMasterIdLst>
  <p:sldIdLst>
    <p:sldId id="259" r:id="rId2"/>
    <p:sldId id="272" r:id="rId3"/>
    <p:sldId id="273" r:id="rId4"/>
    <p:sldId id="276" r:id="rId5"/>
    <p:sldId id="288" r:id="rId6"/>
    <p:sldId id="283" r:id="rId7"/>
    <p:sldId id="279" r:id="rId8"/>
    <p:sldId id="280" r:id="rId9"/>
    <p:sldId id="281" r:id="rId10"/>
    <p:sldId id="282" r:id="rId11"/>
    <p:sldId id="284" r:id="rId12"/>
    <p:sldId id="285" r:id="rId13"/>
    <p:sldId id="274" r:id="rId14"/>
    <p:sldId id="275" r:id="rId15"/>
    <p:sldId id="277" r:id="rId16"/>
    <p:sldId id="287" r:id="rId17"/>
    <p:sldId id="289" r:id="rId18"/>
    <p:sldId id="290" r:id="rId19"/>
    <p:sldId id="286" r:id="rId20"/>
    <p:sldId id="278" r:id="rId21"/>
    <p:sldId id="291" r:id="rId22"/>
    <p:sldId id="271" r:id="rId23"/>
    <p:sldId id="293" r:id="rId24"/>
    <p:sldId id="294" r:id="rId25"/>
    <p:sldId id="295" r:id="rId26"/>
    <p:sldId id="296" r:id="rId27"/>
    <p:sldId id="297" r:id="rId28"/>
    <p:sldId id="298" r:id="rId29"/>
    <p:sldId id="299" r:id="rId30"/>
    <p:sldId id="300" r:id="rId31"/>
    <p:sldId id="302" r:id="rId32"/>
    <p:sldId id="301" r:id="rId33"/>
    <p:sldId id="304" r:id="rId34"/>
    <p:sldId id="305" r:id="rId35"/>
    <p:sldId id="292" r:id="rId36"/>
  </p:sldIdLst>
  <p:sldSz cx="9144000" cy="6858000" type="screen4x3"/>
  <p:notesSz cx="6954838" cy="9240838"/>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F7F7F7"/>
    <a:srgbClr val="D9D9D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6" d="100"/>
          <a:sy n="76" d="100"/>
        </p:scale>
        <p:origin x="-1786" y="-26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13075" cy="461963"/>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defTabSz="925513" eaLnBrk="0" hangingPunct="0">
              <a:defRPr sz="1200">
                <a:ea typeface="ＭＳ Ｐゴシック" pitchFamily="48" charset="-128"/>
                <a:cs typeface="+mn-cs"/>
              </a:defRPr>
            </a:lvl1pPr>
          </a:lstStyle>
          <a:p>
            <a:pPr>
              <a:defRPr/>
            </a:pPr>
            <a:endParaRPr lang="en-US"/>
          </a:p>
        </p:txBody>
      </p:sp>
      <p:sp>
        <p:nvSpPr>
          <p:cNvPr id="21507" name="Rectangle 3"/>
          <p:cNvSpPr>
            <a:spLocks noGrp="1" noChangeArrowheads="1"/>
          </p:cNvSpPr>
          <p:nvPr>
            <p:ph type="dt" sz="quarter" idx="1"/>
          </p:nvPr>
        </p:nvSpPr>
        <p:spPr bwMode="auto">
          <a:xfrm>
            <a:off x="3940175" y="0"/>
            <a:ext cx="3013075" cy="461963"/>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algn="r" defTabSz="925513" eaLnBrk="0" hangingPunct="0">
              <a:defRPr sz="1200">
                <a:ea typeface="ＭＳ Ｐゴシック" pitchFamily="48" charset="-128"/>
                <a:cs typeface="+mn-cs"/>
              </a:defRPr>
            </a:lvl1pPr>
          </a:lstStyle>
          <a:p>
            <a:pPr>
              <a:defRPr/>
            </a:pPr>
            <a:endParaRPr lang="en-US"/>
          </a:p>
        </p:txBody>
      </p:sp>
      <p:sp>
        <p:nvSpPr>
          <p:cNvPr id="21508" name="Rectangle 4"/>
          <p:cNvSpPr>
            <a:spLocks noGrp="1" noChangeArrowheads="1"/>
          </p:cNvSpPr>
          <p:nvPr>
            <p:ph type="ftr" sz="quarter" idx="2"/>
          </p:nvPr>
        </p:nvSpPr>
        <p:spPr bwMode="auto">
          <a:xfrm>
            <a:off x="0" y="8777288"/>
            <a:ext cx="3013075" cy="461962"/>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defTabSz="925513" eaLnBrk="0" hangingPunct="0">
              <a:defRPr sz="1200">
                <a:ea typeface="ＭＳ Ｐゴシック" pitchFamily="48" charset="-128"/>
                <a:cs typeface="+mn-cs"/>
              </a:defRPr>
            </a:lvl1pPr>
          </a:lstStyle>
          <a:p>
            <a:pPr>
              <a:defRPr/>
            </a:pPr>
            <a:endParaRPr lang="en-US"/>
          </a:p>
        </p:txBody>
      </p:sp>
      <p:sp>
        <p:nvSpPr>
          <p:cNvPr id="21509" name="Rectangle 5"/>
          <p:cNvSpPr>
            <a:spLocks noGrp="1" noChangeArrowheads="1"/>
          </p:cNvSpPr>
          <p:nvPr>
            <p:ph type="sldNum" sz="quarter" idx="3"/>
          </p:nvPr>
        </p:nvSpPr>
        <p:spPr bwMode="auto">
          <a:xfrm>
            <a:off x="3940175" y="8777288"/>
            <a:ext cx="3013075" cy="461962"/>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algn="r" defTabSz="925513" eaLnBrk="0" hangingPunct="0">
              <a:defRPr sz="1200">
                <a:ea typeface="ＭＳ Ｐゴシック" pitchFamily="48" charset="-128"/>
                <a:cs typeface="+mn-cs"/>
              </a:defRPr>
            </a:lvl1pPr>
          </a:lstStyle>
          <a:p>
            <a:pPr>
              <a:defRPr/>
            </a:pPr>
            <a:fld id="{63309CE9-D754-43EB-A300-83492D544B9A}" type="slidenum">
              <a:rPr lang="en-US"/>
              <a:pPr>
                <a:defRPr/>
              </a:pPr>
              <a:t>‹#›</a:t>
            </a:fld>
            <a:endParaRPr lang="en-US"/>
          </a:p>
        </p:txBody>
      </p:sp>
    </p:spTree>
    <p:extLst>
      <p:ext uri="{BB962C8B-B14F-4D97-AF65-F5344CB8AC3E}">
        <p14:creationId xmlns:p14="http://schemas.microsoft.com/office/powerpoint/2010/main" val="1820949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440" tIns="45720" rIns="91440" bIns="45720" rtlCol="0"/>
          <a:lstStyle>
            <a:lvl1pPr algn="l" eaLnBrk="0" hangingPunct="0">
              <a:defRPr sz="1200">
                <a:ea typeface="ＭＳ Ｐゴシック" pitchFamily="48" charset="-128"/>
                <a:cs typeface="+mn-cs"/>
              </a:defRPr>
            </a:lvl1pPr>
          </a:lstStyle>
          <a:p>
            <a:pPr>
              <a:defRPr/>
            </a:pPr>
            <a:endParaRPr lang="en-US"/>
          </a:p>
        </p:txBody>
      </p:sp>
      <p:sp>
        <p:nvSpPr>
          <p:cNvPr id="3" name="Date Placeholder 2"/>
          <p:cNvSpPr>
            <a:spLocks noGrp="1"/>
          </p:cNvSpPr>
          <p:nvPr>
            <p:ph type="dt" idx="1"/>
          </p:nvPr>
        </p:nvSpPr>
        <p:spPr>
          <a:xfrm>
            <a:off x="3940175" y="0"/>
            <a:ext cx="3013075" cy="461963"/>
          </a:xfrm>
          <a:prstGeom prst="rect">
            <a:avLst/>
          </a:prstGeom>
        </p:spPr>
        <p:txBody>
          <a:bodyPr vert="horz" lIns="91440" tIns="45720" rIns="91440" bIns="45720" rtlCol="0"/>
          <a:lstStyle>
            <a:lvl1pPr algn="r" eaLnBrk="0" hangingPunct="0">
              <a:defRPr sz="1200">
                <a:ea typeface="ＭＳ Ｐゴシック" pitchFamily="48" charset="-128"/>
                <a:cs typeface="+mn-cs"/>
              </a:defRPr>
            </a:lvl1pPr>
          </a:lstStyle>
          <a:p>
            <a:pPr>
              <a:defRPr/>
            </a:pPr>
            <a:fld id="{E2492EEB-F1F7-4E3F-B882-2FE06BA971CF}" type="datetimeFigureOut">
              <a:rPr lang="en-US"/>
              <a:pPr>
                <a:defRPr/>
              </a:pPr>
              <a:t>3/7/2016</a:t>
            </a:fld>
            <a:endParaRPr lang="en-US"/>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95325" y="4389438"/>
            <a:ext cx="5564188" cy="4157662"/>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7288"/>
            <a:ext cx="3013075" cy="461962"/>
          </a:xfrm>
          <a:prstGeom prst="rect">
            <a:avLst/>
          </a:prstGeom>
        </p:spPr>
        <p:txBody>
          <a:bodyPr vert="horz" lIns="91440" tIns="45720" rIns="91440" bIns="45720" rtlCol="0" anchor="b"/>
          <a:lstStyle>
            <a:lvl1pPr algn="l" eaLnBrk="0" hangingPunct="0">
              <a:defRPr sz="1200">
                <a:ea typeface="ＭＳ Ｐゴシック" pitchFamily="48" charset="-128"/>
                <a:cs typeface="+mn-cs"/>
              </a:defRPr>
            </a:lvl1pPr>
          </a:lstStyle>
          <a:p>
            <a:pPr>
              <a:defRPr/>
            </a:pPr>
            <a:endParaRPr lang="en-US"/>
          </a:p>
        </p:txBody>
      </p:sp>
      <p:sp>
        <p:nvSpPr>
          <p:cNvPr id="7" name="Slide Number Placeholder 6"/>
          <p:cNvSpPr>
            <a:spLocks noGrp="1"/>
          </p:cNvSpPr>
          <p:nvPr>
            <p:ph type="sldNum" sz="quarter" idx="5"/>
          </p:nvPr>
        </p:nvSpPr>
        <p:spPr>
          <a:xfrm>
            <a:off x="3940175" y="8777288"/>
            <a:ext cx="3013075" cy="461962"/>
          </a:xfrm>
          <a:prstGeom prst="rect">
            <a:avLst/>
          </a:prstGeom>
        </p:spPr>
        <p:txBody>
          <a:bodyPr vert="horz" lIns="91440" tIns="45720" rIns="91440" bIns="45720" rtlCol="0" anchor="b"/>
          <a:lstStyle>
            <a:lvl1pPr algn="r" eaLnBrk="0" hangingPunct="0">
              <a:defRPr sz="1200">
                <a:ea typeface="ＭＳ Ｐゴシック" pitchFamily="48" charset="-128"/>
                <a:cs typeface="+mn-cs"/>
              </a:defRPr>
            </a:lvl1pPr>
          </a:lstStyle>
          <a:p>
            <a:pPr>
              <a:defRPr/>
            </a:pPr>
            <a:fld id="{EB3C3064-AFCF-425E-AE86-11E65695507D}" type="slidenum">
              <a:rPr lang="en-US"/>
              <a:pPr>
                <a:defRPr/>
              </a:pPr>
              <a:t>‹#›</a:t>
            </a:fld>
            <a:endParaRPr lang="en-US"/>
          </a:p>
        </p:txBody>
      </p:sp>
    </p:spTree>
    <p:extLst>
      <p:ext uri="{BB962C8B-B14F-4D97-AF65-F5344CB8AC3E}">
        <p14:creationId xmlns:p14="http://schemas.microsoft.com/office/powerpoint/2010/main" val="15143582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37B04E-F6D8-4609-8BEB-075F4EC93FA3}" type="slidenum">
              <a:rPr lang="en-US"/>
              <a:pPr>
                <a:defRPr/>
              </a:pPr>
              <a:t>‹#›</a:t>
            </a:fld>
            <a:endParaRPr lang="en-US"/>
          </a:p>
        </p:txBody>
      </p:sp>
      <p:pic>
        <p:nvPicPr>
          <p:cNvPr id="7" name="Picture 2" descr="http://www.irponline.org/resource/resmgr/images/iftatest.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342900"/>
            <a:ext cx="207803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80313" y="204788"/>
            <a:ext cx="139541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9560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1FAC58-78F8-43A9-84DF-A160F7E07D2C}" type="slidenum">
              <a:rPr lang="en-US"/>
              <a:pPr>
                <a:defRPr/>
              </a:pPr>
              <a:t>‹#›</a:t>
            </a:fld>
            <a:endParaRPr lang="en-US"/>
          </a:p>
        </p:txBody>
      </p:sp>
      <p:pic>
        <p:nvPicPr>
          <p:cNvPr id="7" name="Picture 2" descr="http://www.irponline.org/resource/resmgr/images/iftatest.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6027738"/>
            <a:ext cx="1905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1150" y="5749925"/>
            <a:ext cx="1212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417269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07FAD3-8C4E-4810-9136-219F4E43CEA2}" type="slidenum">
              <a:rPr lang="en-US"/>
              <a:pPr>
                <a:defRPr/>
              </a:pPr>
              <a:t>‹#›</a:t>
            </a:fld>
            <a:endParaRPr lang="en-US"/>
          </a:p>
        </p:txBody>
      </p:sp>
      <p:pic>
        <p:nvPicPr>
          <p:cNvPr id="7" name="Picture 2" descr="http://www.irponline.org/resource/resmgr/images/iftatest.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6027738"/>
            <a:ext cx="1905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1150" y="5749925"/>
            <a:ext cx="1212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87298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371600"/>
            <a:ext cx="7772400" cy="4378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D553A9-1C3A-4D6B-B560-E6737125781A}" type="slidenum">
              <a:rPr lang="en-US"/>
              <a:pPr>
                <a:defRPr/>
              </a:pPr>
              <a:t>‹#›</a:t>
            </a:fld>
            <a:endParaRPr lang="en-US"/>
          </a:p>
        </p:txBody>
      </p:sp>
      <p:pic>
        <p:nvPicPr>
          <p:cNvPr id="9" name="Picture 2" descr="http://www.irponline.org/resource/resmgr/images/iftatest.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6027738"/>
            <a:ext cx="1905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1150" y="5749925"/>
            <a:ext cx="1212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84387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5C9160-51FC-4BDD-A1F4-44E7CB40F76D}" type="slidenum">
              <a:rPr lang="en-US"/>
              <a:pPr>
                <a:defRPr/>
              </a:pPr>
              <a:t>‹#›</a:t>
            </a:fld>
            <a:endParaRPr lang="en-US"/>
          </a:p>
        </p:txBody>
      </p:sp>
      <p:pic>
        <p:nvPicPr>
          <p:cNvPr id="7" name="Picture 2" descr="http://www.irponline.org/resource/resmgr/images/iftatest.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6027738"/>
            <a:ext cx="1905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1150" y="5749925"/>
            <a:ext cx="1212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947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1BA49D-7B53-485E-88D3-C730ECC80D6A}" type="slidenum">
              <a:rPr lang="en-US"/>
              <a:pPr>
                <a:defRPr/>
              </a:pPr>
              <a:t>‹#›</a:t>
            </a:fld>
            <a:endParaRPr lang="en-US"/>
          </a:p>
        </p:txBody>
      </p:sp>
      <p:pic>
        <p:nvPicPr>
          <p:cNvPr id="8" name="Picture 2" descr="http://www.irponline.org/resource/resmgr/images/iftatest.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6027738"/>
            <a:ext cx="1905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1150" y="5749925"/>
            <a:ext cx="1212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55801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BDB2E69-7E90-47B3-B58E-A6E68F9F25EA}" type="slidenum">
              <a:rPr lang="en-US"/>
              <a:pPr>
                <a:defRPr/>
              </a:pPr>
              <a:t>‹#›</a:t>
            </a:fld>
            <a:endParaRPr lang="en-US"/>
          </a:p>
        </p:txBody>
      </p:sp>
      <p:pic>
        <p:nvPicPr>
          <p:cNvPr id="10" name="Picture 2" descr="http://www.irponline.org/resource/resmgr/images/iftatest.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6027738"/>
            <a:ext cx="1905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1150" y="5749925"/>
            <a:ext cx="1212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37403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128F0FA-5E6D-4722-88D6-93B8C8137BD8}" type="slidenum">
              <a:rPr lang="en-US"/>
              <a:pPr>
                <a:defRPr/>
              </a:pPr>
              <a:t>‹#›</a:t>
            </a:fld>
            <a:endParaRPr lang="en-US"/>
          </a:p>
        </p:txBody>
      </p:sp>
      <p:pic>
        <p:nvPicPr>
          <p:cNvPr id="6" name="Picture 2" descr="http://www.irponline.org/resource/resmgr/images/iftatest.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6027738"/>
            <a:ext cx="1905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1150" y="5749925"/>
            <a:ext cx="1212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55011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37381E2-ACC5-4143-98BF-C3E7A93BBE89}" type="slidenum">
              <a:rPr lang="en-US"/>
              <a:pPr>
                <a:defRPr/>
              </a:pPr>
              <a:t>‹#›</a:t>
            </a:fld>
            <a:endParaRPr lang="en-US"/>
          </a:p>
        </p:txBody>
      </p:sp>
      <p:pic>
        <p:nvPicPr>
          <p:cNvPr id="5" name="Picture 2" descr="http://www.irponline.org/resource/resmgr/images/iftatest.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6027738"/>
            <a:ext cx="1905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1150" y="5749925"/>
            <a:ext cx="1212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38384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23F24C-9C51-4461-A2AB-131F18A87D95}" type="slidenum">
              <a:rPr lang="en-US"/>
              <a:pPr>
                <a:defRPr/>
              </a:pPr>
              <a:t>‹#›</a:t>
            </a:fld>
            <a:endParaRPr lang="en-US"/>
          </a:p>
        </p:txBody>
      </p:sp>
      <p:pic>
        <p:nvPicPr>
          <p:cNvPr id="8" name="Picture 2" descr="http://www.irponline.org/resource/resmgr/images/iftatest.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6027738"/>
            <a:ext cx="1905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1150" y="5749925"/>
            <a:ext cx="1212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063645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7CBC11-4202-42E4-9B87-5BF3F4A5A71D}" type="slidenum">
              <a:rPr lang="en-US"/>
              <a:pPr>
                <a:defRPr/>
              </a:pPr>
              <a:t>‹#›</a:t>
            </a:fld>
            <a:endParaRPr lang="en-US"/>
          </a:p>
        </p:txBody>
      </p:sp>
      <p:pic>
        <p:nvPicPr>
          <p:cNvPr id="8" name="Picture 2" descr="http://www.irponline.org/resource/resmgr/images/iftatest.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6027738"/>
            <a:ext cx="1905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1150" y="5749925"/>
            <a:ext cx="1212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5522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65000"/>
                <a:lumOff val="35000"/>
              </a:schemeClr>
            </a:gs>
            <a:gs pos="100000">
              <a:srgbClr val="F7F7F7"/>
            </a:gs>
            <a:gs pos="21000">
              <a:srgbClr val="B2B2B2"/>
            </a:gs>
            <a:gs pos="0">
              <a:schemeClr val="bg2">
                <a:lumMod val="40000"/>
                <a:lumOff val="60000"/>
              </a:schemeClr>
            </a:gs>
            <a:gs pos="100000">
              <a:schemeClr val="bg1">
                <a:lumMod val="9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ea typeface="ＭＳ Ｐゴシック" pitchFamily="48"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ea typeface="ＭＳ Ｐゴシック" pitchFamily="48"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ea typeface="ＭＳ Ｐゴシック" pitchFamily="48" charset="-128"/>
                <a:cs typeface="+mn-cs"/>
              </a:defRPr>
            </a:lvl1pPr>
          </a:lstStyle>
          <a:p>
            <a:pPr>
              <a:defRPr/>
            </a:pPr>
            <a:fld id="{5C123369-FD66-4B82-9BCD-C8595967DA2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48" charset="-128"/>
        </a:defRPr>
      </a:lvl2pPr>
      <a:lvl3pPr algn="ctr" rtl="0" eaLnBrk="1" fontAlgn="base" hangingPunct="1">
        <a:spcBef>
          <a:spcPct val="0"/>
        </a:spcBef>
        <a:spcAft>
          <a:spcPct val="0"/>
        </a:spcAft>
        <a:defRPr sz="4400">
          <a:solidFill>
            <a:schemeClr val="tx2"/>
          </a:solidFill>
          <a:latin typeface="Arial" charset="0"/>
          <a:ea typeface="ＭＳ Ｐゴシック" pitchFamily="48" charset="-128"/>
        </a:defRPr>
      </a:lvl3pPr>
      <a:lvl4pPr algn="ctr" rtl="0" eaLnBrk="1" fontAlgn="base" hangingPunct="1">
        <a:spcBef>
          <a:spcPct val="0"/>
        </a:spcBef>
        <a:spcAft>
          <a:spcPct val="0"/>
        </a:spcAft>
        <a:defRPr sz="4400">
          <a:solidFill>
            <a:schemeClr val="tx2"/>
          </a:solidFill>
          <a:latin typeface="Arial" charset="0"/>
          <a:ea typeface="ＭＳ Ｐゴシック" pitchFamily="48" charset="-128"/>
        </a:defRPr>
      </a:lvl4pPr>
      <a:lvl5pPr algn="ctr" rtl="0" eaLnBrk="1" fontAlgn="base" hangingPunct="1">
        <a:spcBef>
          <a:spcPct val="0"/>
        </a:spcBef>
        <a:spcAft>
          <a:spcPct val="0"/>
        </a:spcAft>
        <a:defRPr sz="4400">
          <a:solidFill>
            <a:schemeClr val="tx2"/>
          </a:solidFill>
          <a:latin typeface="Arial" charset="0"/>
          <a:ea typeface="ＭＳ Ｐゴシック" pitchFamily="48"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48"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48"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48"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48"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371600"/>
            <a:ext cx="7772400" cy="1470025"/>
          </a:xfrm>
        </p:spPr>
        <p:txBody>
          <a:bodyPr/>
          <a:lstStyle/>
          <a:p>
            <a:r>
              <a:rPr lang="en-US" dirty="0" smtClean="0"/>
              <a:t>ABC Trucking Case Study</a:t>
            </a:r>
          </a:p>
        </p:txBody>
      </p:sp>
      <p:sp>
        <p:nvSpPr>
          <p:cNvPr id="2051" name="Rectangle 3"/>
          <p:cNvSpPr>
            <a:spLocks noGrp="1" noChangeArrowheads="1"/>
          </p:cNvSpPr>
          <p:nvPr>
            <p:ph type="subTitle" idx="1"/>
          </p:nvPr>
        </p:nvSpPr>
        <p:spPr>
          <a:xfrm>
            <a:off x="1344613" y="3048000"/>
            <a:ext cx="6400800" cy="1752600"/>
          </a:xfrm>
        </p:spPr>
        <p:txBody>
          <a:bodyPr/>
          <a:lstStyle/>
          <a:p>
            <a:r>
              <a:rPr lang="en-US" dirty="0" smtClean="0"/>
              <a:t>Applying an audit plan from the source documentation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7200"/>
            <a:ext cx="7772400" cy="5257800"/>
          </a:xfrm>
        </p:spPr>
        <p:txBody>
          <a:bodyPr/>
          <a:lstStyle/>
          <a:p>
            <a:r>
              <a:rPr lang="en-US" dirty="0" smtClean="0"/>
              <a:t>When comparing the Audited vs. Reported Distance they do not equal </a:t>
            </a:r>
          </a:p>
          <a:p>
            <a:pPr marL="0" indent="0">
              <a:buNone/>
            </a:pPr>
            <a:endParaRPr lang="en-US" dirty="0" smtClean="0"/>
          </a:p>
          <a:p>
            <a:pPr lvl="1"/>
            <a:r>
              <a:rPr lang="en-US" dirty="0" smtClean="0"/>
              <a:t>What type of things do you see while you are auditing that could have created these types of errors?</a:t>
            </a:r>
          </a:p>
          <a:p>
            <a:pPr lvl="1"/>
            <a:r>
              <a:rPr lang="en-US" dirty="0" smtClean="0"/>
              <a:t>Would you ask the carrier for an explanation or if more detailed records are available?</a:t>
            </a:r>
          </a:p>
          <a:p>
            <a:pPr lvl="1"/>
            <a:r>
              <a:rPr lang="en-US" dirty="0" smtClean="0"/>
              <a:t>Would you project or isolate these errors?</a:t>
            </a:r>
          </a:p>
        </p:txBody>
      </p:sp>
    </p:spTree>
    <p:extLst>
      <p:ext uri="{BB962C8B-B14F-4D97-AF65-F5344CB8AC3E}">
        <p14:creationId xmlns:p14="http://schemas.microsoft.com/office/powerpoint/2010/main" val="2999551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Other distance issues you find with manual distance records:</a:t>
            </a:r>
            <a:endParaRPr lang="en-US" sz="3600" dirty="0"/>
          </a:p>
        </p:txBody>
      </p:sp>
      <p:sp>
        <p:nvSpPr>
          <p:cNvPr id="3" name="Content Placeholder 2"/>
          <p:cNvSpPr>
            <a:spLocks noGrp="1"/>
          </p:cNvSpPr>
          <p:nvPr>
            <p:ph idx="1"/>
          </p:nvPr>
        </p:nvSpPr>
        <p:spPr/>
        <p:txBody>
          <a:bodyPr/>
          <a:lstStyle/>
          <a:p>
            <a:r>
              <a:rPr lang="en-US" dirty="0" smtClean="0"/>
              <a:t>Misreported distance between jurisdictions</a:t>
            </a:r>
          </a:p>
          <a:p>
            <a:r>
              <a:rPr lang="en-US" dirty="0" smtClean="0"/>
              <a:t>Unreported jurisdictions</a:t>
            </a:r>
          </a:p>
          <a:p>
            <a:r>
              <a:rPr lang="en-US" dirty="0" smtClean="0"/>
              <a:t>Distance per jurisdiction that doesn’t add up to total odometer distance</a:t>
            </a:r>
          </a:p>
          <a:p>
            <a:r>
              <a:rPr lang="en-US" dirty="0" smtClean="0"/>
              <a:t>Missing trip sheets (large odometer gaps &amp; how to allocate distance)</a:t>
            </a:r>
            <a:endParaRPr lang="en-US" dirty="0"/>
          </a:p>
        </p:txBody>
      </p:sp>
    </p:spTree>
    <p:extLst>
      <p:ext uri="{BB962C8B-B14F-4D97-AF65-F5344CB8AC3E}">
        <p14:creationId xmlns:p14="http://schemas.microsoft.com/office/powerpoint/2010/main" val="3034344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Manual &amp; Electronic Fuel Records</a:t>
            </a:r>
            <a:endParaRPr lang="en-US" sz="3800" dirty="0"/>
          </a:p>
        </p:txBody>
      </p:sp>
      <p:pic>
        <p:nvPicPr>
          <p:cNvPr id="1029" name="Picture 5" descr="C:\Users\hcrawford\AppData\Local\Microsoft\Windows\Temporary Internet Files\Content.IE5\42OA77NZ\map-poi-fuel-pump[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914400"/>
            <a:ext cx="2493645"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hcrawford\AppData\Local\Microsoft\Windows\Temporary Internet Files\Content.IE5\U3E9W0U5\Fuel-tank-horiz_preview_feature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524000"/>
            <a:ext cx="2740552"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hcrawford\AppData\Local\Microsoft\Windows\Temporary Internet Files\Content.IE5\TED94H5O\255269887[1].jpg"/>
          <p:cNvPicPr>
            <a:picLocks noChangeAspect="1" noChangeArrowheads="1"/>
          </p:cNvPicPr>
          <p:nvPr/>
        </p:nvPicPr>
        <p:blipFill rotWithShape="1">
          <a:blip r:embed="rId4">
            <a:extLst>
              <a:ext uri="{28A0092B-C50C-407E-A947-70E740481C1C}">
                <a14:useLocalDpi xmlns:a14="http://schemas.microsoft.com/office/drawing/2010/main" val="0"/>
              </a:ext>
            </a:extLst>
          </a:blip>
          <a:srcRect l="22259" t="16357" r="30378" b="14664"/>
          <a:stretch/>
        </p:blipFill>
        <p:spPr bwMode="auto">
          <a:xfrm>
            <a:off x="2819400" y="3560523"/>
            <a:ext cx="1861191"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120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t>IFTA</a:t>
            </a:r>
            <a:r>
              <a:rPr lang="en-US" sz="3200" dirty="0" smtClean="0"/>
              <a:t> Procedures Manual – </a:t>
            </a:r>
            <a:br>
              <a:rPr lang="en-US" sz="3200" dirty="0" smtClean="0"/>
            </a:br>
            <a:r>
              <a:rPr lang="en-US" sz="3200" dirty="0" err="1" smtClean="0"/>
              <a:t>P560</a:t>
            </a:r>
            <a:r>
              <a:rPr lang="en-US" sz="3200" dirty="0" smtClean="0"/>
              <a:t> Tax-paid retail purchases</a:t>
            </a:r>
            <a:r>
              <a:rPr lang="en-US" dirty="0" smtClean="0"/>
              <a:t> </a:t>
            </a:r>
            <a:endParaRPr lang="en-US" dirty="0"/>
          </a:p>
        </p:txBody>
      </p:sp>
      <p:sp>
        <p:nvSpPr>
          <p:cNvPr id="3" name="Content Placeholder 2"/>
          <p:cNvSpPr>
            <a:spLocks noGrp="1"/>
          </p:cNvSpPr>
          <p:nvPr>
            <p:ph idx="1"/>
          </p:nvPr>
        </p:nvSpPr>
        <p:spPr>
          <a:xfrm>
            <a:off x="685800" y="1524000"/>
            <a:ext cx="7772400" cy="4225925"/>
          </a:xfrm>
        </p:spPr>
        <p:txBody>
          <a:bodyPr/>
          <a:lstStyle/>
          <a:p>
            <a:pPr marL="457200" lvl="1" indent="0">
              <a:buNone/>
            </a:pPr>
            <a:r>
              <a:rPr lang="en-US" sz="2200" dirty="0" smtClean="0"/>
              <a:t>.</a:t>
            </a:r>
            <a:r>
              <a:rPr lang="en-US" sz="2200" dirty="0"/>
              <a:t>100 Retail purchases must be supported by a receipt or invoice, credit card receipt, automated vendor generated invoice or transaction listing, or microfilm/microfiche of the receipt or invoice. Receipts that have been altered or indicate erasures are not accepted for tax-paid credits unless the licensee can demonstrate the receipt is valid. </a:t>
            </a:r>
            <a:endParaRPr lang="en-US" sz="2200" dirty="0" smtClean="0"/>
          </a:p>
          <a:p>
            <a:pPr marL="457200" lvl="1" indent="0">
              <a:buNone/>
            </a:pPr>
            <a:endParaRPr lang="en-US" sz="2200" dirty="0" smtClean="0"/>
          </a:p>
          <a:p>
            <a:pPr marL="457200" lvl="1" indent="0">
              <a:buNone/>
            </a:pPr>
            <a:r>
              <a:rPr lang="en-US" sz="2200" dirty="0" smtClean="0"/>
              <a:t>.</a:t>
            </a:r>
            <a:r>
              <a:rPr lang="en-US" sz="2200" dirty="0"/>
              <a:t>200 Receipts for retail fuel purchases must identify the vehicle by the plate or unit number or other licensee identifier, as distance traveled and fuel consumption may be reported only for vehicles identified as part of the licensee's operation. </a:t>
            </a:r>
            <a:endParaRPr lang="en-US" sz="2200" dirty="0" smtClean="0"/>
          </a:p>
        </p:txBody>
      </p:sp>
      <p:sp>
        <p:nvSpPr>
          <p:cNvPr id="4" name="TextBox 3"/>
          <p:cNvSpPr txBox="1"/>
          <p:nvPr/>
        </p:nvSpPr>
        <p:spPr>
          <a:xfrm>
            <a:off x="1143000" y="1143000"/>
            <a:ext cx="2667000" cy="430887"/>
          </a:xfrm>
          <a:prstGeom prst="rect">
            <a:avLst/>
          </a:prstGeom>
          <a:noFill/>
        </p:spPr>
        <p:txBody>
          <a:bodyPr wrap="square" rtlCol="0">
            <a:spAutoFit/>
          </a:bodyPr>
          <a:lstStyle/>
          <a:p>
            <a:r>
              <a:rPr lang="en-US" sz="2200" dirty="0" smtClean="0"/>
              <a:t>Current language</a:t>
            </a:r>
            <a:endParaRPr lang="en-US" sz="2200" dirty="0"/>
          </a:p>
        </p:txBody>
      </p:sp>
    </p:spTree>
    <p:extLst>
      <p:ext uri="{BB962C8B-B14F-4D97-AF65-F5344CB8AC3E}">
        <p14:creationId xmlns:p14="http://schemas.microsoft.com/office/powerpoint/2010/main" val="33016405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685800"/>
          </a:xfrm>
        </p:spPr>
        <p:txBody>
          <a:bodyPr/>
          <a:lstStyle/>
          <a:p>
            <a:r>
              <a:rPr lang="en-US" sz="3200" dirty="0" err="1" smtClean="0"/>
              <a:t>IFTA</a:t>
            </a:r>
            <a:r>
              <a:rPr lang="en-US" sz="3200" dirty="0" smtClean="0"/>
              <a:t> Procedures Manual –</a:t>
            </a:r>
            <a:br>
              <a:rPr lang="en-US" sz="3200" dirty="0" smtClean="0"/>
            </a:br>
            <a:r>
              <a:rPr lang="en-US" sz="3200" dirty="0" err="1" smtClean="0"/>
              <a:t>P560</a:t>
            </a:r>
            <a:r>
              <a:rPr lang="en-US" sz="3200" dirty="0" smtClean="0"/>
              <a:t> Tax-paid retail purchases (Cont.)</a:t>
            </a:r>
            <a:r>
              <a:rPr lang="en-US" dirty="0" smtClean="0"/>
              <a:t> </a:t>
            </a:r>
            <a:endParaRPr lang="en-US" dirty="0"/>
          </a:p>
        </p:txBody>
      </p:sp>
      <p:sp>
        <p:nvSpPr>
          <p:cNvPr id="3" name="Content Placeholder 2"/>
          <p:cNvSpPr>
            <a:spLocks noGrp="1"/>
          </p:cNvSpPr>
          <p:nvPr>
            <p:ph idx="1"/>
          </p:nvPr>
        </p:nvSpPr>
        <p:spPr>
          <a:xfrm>
            <a:off x="685800" y="1600200"/>
            <a:ext cx="7772400" cy="4378325"/>
          </a:xfrm>
        </p:spPr>
        <p:txBody>
          <a:bodyPr/>
          <a:lstStyle/>
          <a:p>
            <a:pPr marL="342900" lvl="1" indent="-342900">
              <a:buFontTx/>
              <a:buChar char="•"/>
            </a:pPr>
            <a:r>
              <a:rPr lang="en-US" sz="2200" dirty="0"/>
              <a:t>.300 An acceptable receipt or invoice must include, but shall not be limited to, the following: </a:t>
            </a:r>
            <a:endParaRPr lang="en-US" sz="2200" dirty="0" smtClean="0"/>
          </a:p>
          <a:p>
            <a:pPr marL="400050" lvl="2" indent="0">
              <a:buNone/>
            </a:pPr>
            <a:r>
              <a:rPr lang="en-US" sz="2200" dirty="0" smtClean="0"/>
              <a:t>.</a:t>
            </a:r>
            <a:r>
              <a:rPr lang="en-US" sz="2200" dirty="0"/>
              <a:t>005 Date of purchase; </a:t>
            </a:r>
            <a:endParaRPr lang="en-US" sz="2200" dirty="0" smtClean="0"/>
          </a:p>
          <a:p>
            <a:pPr marL="400050" lvl="2" indent="0">
              <a:buNone/>
            </a:pPr>
            <a:r>
              <a:rPr lang="en-US" sz="2200" dirty="0" smtClean="0"/>
              <a:t>.</a:t>
            </a:r>
            <a:r>
              <a:rPr lang="en-US" sz="2200" dirty="0"/>
              <a:t>010 Seller's name and address; </a:t>
            </a:r>
            <a:endParaRPr lang="en-US" sz="2200" dirty="0" smtClean="0"/>
          </a:p>
          <a:p>
            <a:pPr marL="400050" lvl="2" indent="0">
              <a:buNone/>
            </a:pPr>
            <a:r>
              <a:rPr lang="en-US" sz="2200" dirty="0" smtClean="0"/>
              <a:t>.</a:t>
            </a:r>
            <a:r>
              <a:rPr lang="en-US" sz="2200" dirty="0"/>
              <a:t>015 Number of gallons or liters purchased; </a:t>
            </a:r>
            <a:endParaRPr lang="en-US" sz="2200" dirty="0" smtClean="0"/>
          </a:p>
          <a:p>
            <a:pPr marL="400050" lvl="2" indent="0">
              <a:buNone/>
            </a:pPr>
            <a:r>
              <a:rPr lang="en-US" sz="2200" dirty="0" smtClean="0"/>
              <a:t>.</a:t>
            </a:r>
            <a:r>
              <a:rPr lang="en-US" sz="2200" dirty="0"/>
              <a:t>020 Fuel type; </a:t>
            </a:r>
            <a:endParaRPr lang="en-US" sz="2200" dirty="0" smtClean="0"/>
          </a:p>
          <a:p>
            <a:pPr marL="400050" lvl="2" indent="0">
              <a:buNone/>
            </a:pPr>
            <a:r>
              <a:rPr lang="en-US" sz="2200" dirty="0" smtClean="0"/>
              <a:t>.</a:t>
            </a:r>
            <a:r>
              <a:rPr lang="en-US" sz="2200" dirty="0"/>
              <a:t>025 Price per gallon or liter or total amount of sale; </a:t>
            </a:r>
            <a:endParaRPr lang="en-US" sz="2200" dirty="0" smtClean="0"/>
          </a:p>
          <a:p>
            <a:pPr marL="400050" lvl="2" indent="0">
              <a:buNone/>
            </a:pPr>
            <a:r>
              <a:rPr lang="en-US" sz="2200" dirty="0" smtClean="0"/>
              <a:t>.</a:t>
            </a:r>
            <a:r>
              <a:rPr lang="en-US" sz="2200" dirty="0"/>
              <a:t>030 Unit numbers; and </a:t>
            </a:r>
            <a:endParaRPr lang="en-US" sz="2200" dirty="0" smtClean="0"/>
          </a:p>
          <a:p>
            <a:pPr marL="400050" lvl="2" indent="0">
              <a:buNone/>
            </a:pPr>
            <a:r>
              <a:rPr lang="en-US" sz="2200" dirty="0" smtClean="0"/>
              <a:t>.</a:t>
            </a:r>
            <a:r>
              <a:rPr lang="en-US" sz="2200" dirty="0"/>
              <a:t>035 Purchaser's name (See </a:t>
            </a:r>
            <a:r>
              <a:rPr lang="en-US" sz="2200" dirty="0" err="1"/>
              <a:t>R1010.300</a:t>
            </a:r>
            <a:r>
              <a:rPr lang="en-US" sz="2200" dirty="0"/>
              <a:t> of the </a:t>
            </a:r>
            <a:r>
              <a:rPr lang="en-US" sz="2200" dirty="0" err="1"/>
              <a:t>IFTA</a:t>
            </a:r>
            <a:r>
              <a:rPr lang="en-US" sz="2200" dirty="0"/>
              <a:t> Articles of Agreement). </a:t>
            </a:r>
          </a:p>
          <a:p>
            <a:endParaRPr lang="en-US" dirty="0"/>
          </a:p>
        </p:txBody>
      </p:sp>
      <p:sp>
        <p:nvSpPr>
          <p:cNvPr id="4" name="TextBox 3"/>
          <p:cNvSpPr txBox="1"/>
          <p:nvPr/>
        </p:nvSpPr>
        <p:spPr>
          <a:xfrm>
            <a:off x="845506" y="1219200"/>
            <a:ext cx="2659693" cy="430887"/>
          </a:xfrm>
          <a:prstGeom prst="rect">
            <a:avLst/>
          </a:prstGeom>
          <a:noFill/>
        </p:spPr>
        <p:txBody>
          <a:bodyPr wrap="square" rtlCol="0">
            <a:spAutoFit/>
          </a:bodyPr>
          <a:lstStyle/>
          <a:p>
            <a:r>
              <a:rPr lang="en-US" sz="2200" dirty="0" smtClean="0"/>
              <a:t>Current language</a:t>
            </a:r>
            <a:endParaRPr lang="en-US" sz="2200" dirty="0"/>
          </a:p>
        </p:txBody>
      </p:sp>
    </p:spTree>
    <p:extLst>
      <p:ext uri="{BB962C8B-B14F-4D97-AF65-F5344CB8AC3E}">
        <p14:creationId xmlns:p14="http://schemas.microsoft.com/office/powerpoint/2010/main" val="305677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6"/>
                </a:solidFill>
              </a:rPr>
              <a:t>NEW </a:t>
            </a:r>
            <a:r>
              <a:rPr lang="en-US" sz="3600" dirty="0" err="1" smtClean="0">
                <a:solidFill>
                  <a:schemeClr val="accent6"/>
                </a:solidFill>
              </a:rPr>
              <a:t>IFTA</a:t>
            </a:r>
            <a:r>
              <a:rPr lang="en-US" sz="3600" dirty="0" smtClean="0">
                <a:solidFill>
                  <a:schemeClr val="accent6"/>
                </a:solidFill>
              </a:rPr>
              <a:t> Procedures Manual –</a:t>
            </a:r>
            <a:br>
              <a:rPr lang="en-US" sz="3600" dirty="0" smtClean="0">
                <a:solidFill>
                  <a:schemeClr val="accent6"/>
                </a:solidFill>
              </a:rPr>
            </a:br>
            <a:r>
              <a:rPr lang="en-US" sz="2800" dirty="0" smtClean="0">
                <a:solidFill>
                  <a:schemeClr val="accent6"/>
                </a:solidFill>
              </a:rPr>
              <a:t>Tax-paid retail purchases </a:t>
            </a:r>
            <a:r>
              <a:rPr lang="en-US" sz="2800" dirty="0" err="1" smtClean="0">
                <a:solidFill>
                  <a:schemeClr val="accent6"/>
                </a:solidFill>
              </a:rPr>
              <a:t>P550</a:t>
            </a:r>
            <a:r>
              <a:rPr lang="en-US" sz="2800" dirty="0" smtClean="0">
                <a:solidFill>
                  <a:schemeClr val="accent6"/>
                </a:solidFill>
              </a:rPr>
              <a:t> Fuel Records</a:t>
            </a:r>
            <a:endParaRPr lang="en-US" sz="2800" dirty="0">
              <a:solidFill>
                <a:schemeClr val="accent6"/>
              </a:solidFill>
            </a:endParaRPr>
          </a:p>
        </p:txBody>
      </p:sp>
      <p:sp>
        <p:nvSpPr>
          <p:cNvPr id="3" name="Content Placeholder 2"/>
          <p:cNvSpPr>
            <a:spLocks noGrp="1"/>
          </p:cNvSpPr>
          <p:nvPr>
            <p:ph idx="1"/>
          </p:nvPr>
        </p:nvSpPr>
        <p:spPr/>
        <p:txBody>
          <a:bodyPr/>
          <a:lstStyle/>
          <a:p>
            <a:r>
              <a:rPr lang="en-US" sz="2400" dirty="0"/>
              <a:t>.110 Retail fuel purchases include all those purchases where a licensee buys fuel from a </a:t>
            </a:r>
            <a:r>
              <a:rPr lang="en-US" sz="2400" dirty="0" smtClean="0"/>
              <a:t>retail station </a:t>
            </a:r>
            <a:r>
              <a:rPr lang="en-US" sz="2400" dirty="0"/>
              <a:t>or a bulk storage facility that the licensee does not own, lease, or control. </a:t>
            </a:r>
            <a:endParaRPr lang="en-US" sz="2400" dirty="0" smtClean="0"/>
          </a:p>
          <a:p>
            <a:r>
              <a:rPr lang="en-US" sz="2400" dirty="0"/>
              <a:t>.200 The base jurisdiction shall not accept, for purposes of allowing tax-paid credit, any fuel </a:t>
            </a:r>
            <a:r>
              <a:rPr lang="en-US" sz="2400" dirty="0" smtClean="0"/>
              <a:t>record </a:t>
            </a:r>
            <a:r>
              <a:rPr lang="en-US" sz="2400" dirty="0"/>
              <a:t>that has been altered, indicates erasures, or is illegible, unless the licensee </a:t>
            </a:r>
            <a:r>
              <a:rPr lang="en-US" sz="2400" dirty="0" smtClean="0"/>
              <a:t>can </a:t>
            </a:r>
            <a:r>
              <a:rPr lang="en-US" sz="2400" dirty="0"/>
              <a:t>demonstrate that the record is valid.</a:t>
            </a:r>
            <a:endParaRPr lang="en-US" sz="2400" dirty="0" smtClean="0"/>
          </a:p>
          <a:p>
            <a:r>
              <a:rPr lang="en-US" sz="2400" dirty="0"/>
              <a:t>.210 The base jurisdiction shall not allow tax-paid credit for any fuel placed into a vehicle </a:t>
            </a:r>
            <a:r>
              <a:rPr lang="en-US" sz="2400" dirty="0" smtClean="0"/>
              <a:t>other </a:t>
            </a:r>
            <a:r>
              <a:rPr lang="en-US" sz="2400" dirty="0"/>
              <a:t>than a qualified motor vehicle. </a:t>
            </a:r>
            <a:endParaRPr lang="en-US" sz="2400" dirty="0" smtClean="0"/>
          </a:p>
          <a:p>
            <a:endParaRPr lang="en-US" sz="2400" dirty="0"/>
          </a:p>
        </p:txBody>
      </p:sp>
      <p:sp>
        <p:nvSpPr>
          <p:cNvPr id="4" name="TextBox 3"/>
          <p:cNvSpPr txBox="1"/>
          <p:nvPr/>
        </p:nvSpPr>
        <p:spPr>
          <a:xfrm>
            <a:off x="685800" y="990601"/>
            <a:ext cx="5257800" cy="461665"/>
          </a:xfrm>
          <a:prstGeom prst="rect">
            <a:avLst/>
          </a:prstGeom>
          <a:noFill/>
        </p:spPr>
        <p:txBody>
          <a:bodyPr wrap="square" rtlCol="0">
            <a:spAutoFit/>
          </a:bodyPr>
          <a:lstStyle/>
          <a:p>
            <a:r>
              <a:rPr lang="en-US" dirty="0" smtClean="0"/>
              <a:t>Language effective January 1, 2017 </a:t>
            </a:r>
            <a:endParaRPr lang="en-US" dirty="0"/>
          </a:p>
        </p:txBody>
      </p:sp>
    </p:spTree>
    <p:extLst>
      <p:ext uri="{BB962C8B-B14F-4D97-AF65-F5344CB8AC3E}">
        <p14:creationId xmlns:p14="http://schemas.microsoft.com/office/powerpoint/2010/main" val="1899163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5800"/>
          </a:xfrm>
        </p:spPr>
        <p:txBody>
          <a:bodyPr/>
          <a:lstStyle/>
          <a:p>
            <a:r>
              <a:rPr lang="en-US" sz="3600" dirty="0" smtClean="0">
                <a:solidFill>
                  <a:srgbClr val="2D2D8A"/>
                </a:solidFill>
              </a:rPr>
              <a:t>NEW </a:t>
            </a:r>
            <a:r>
              <a:rPr lang="en-US" sz="3600" dirty="0" err="1" smtClean="0">
                <a:solidFill>
                  <a:srgbClr val="2D2D8A"/>
                </a:solidFill>
              </a:rPr>
              <a:t>IFTA</a:t>
            </a:r>
            <a:r>
              <a:rPr lang="en-US" sz="3600" dirty="0" smtClean="0">
                <a:solidFill>
                  <a:srgbClr val="2D2D8A"/>
                </a:solidFill>
              </a:rPr>
              <a:t> </a:t>
            </a:r>
            <a:r>
              <a:rPr lang="en-US" sz="3600" dirty="0">
                <a:solidFill>
                  <a:srgbClr val="2D2D8A"/>
                </a:solidFill>
              </a:rPr>
              <a:t>Procedures Manual –</a:t>
            </a:r>
            <a:br>
              <a:rPr lang="en-US" sz="3600" dirty="0">
                <a:solidFill>
                  <a:srgbClr val="2D2D8A"/>
                </a:solidFill>
              </a:rPr>
            </a:br>
            <a:r>
              <a:rPr lang="en-US" sz="2800" dirty="0">
                <a:solidFill>
                  <a:srgbClr val="2D2D8A"/>
                </a:solidFill>
              </a:rPr>
              <a:t>Tax-paid retail purchases </a:t>
            </a:r>
            <a:r>
              <a:rPr lang="en-US" sz="2800" dirty="0" err="1">
                <a:solidFill>
                  <a:srgbClr val="2D2D8A"/>
                </a:solidFill>
              </a:rPr>
              <a:t>P550</a:t>
            </a:r>
            <a:r>
              <a:rPr lang="en-US" sz="2800" dirty="0">
                <a:solidFill>
                  <a:srgbClr val="2D2D8A"/>
                </a:solidFill>
              </a:rPr>
              <a:t> Fuel </a:t>
            </a:r>
            <a:r>
              <a:rPr lang="en-US" sz="2800" dirty="0" smtClean="0">
                <a:solidFill>
                  <a:srgbClr val="2D2D8A"/>
                </a:solidFill>
              </a:rPr>
              <a:t>Records (Cont.)</a:t>
            </a:r>
            <a:endParaRPr lang="en-US" dirty="0"/>
          </a:p>
        </p:txBody>
      </p:sp>
      <p:sp>
        <p:nvSpPr>
          <p:cNvPr id="3" name="Content Placeholder 2"/>
          <p:cNvSpPr>
            <a:spLocks noGrp="1"/>
          </p:cNvSpPr>
          <p:nvPr>
            <p:ph idx="1"/>
          </p:nvPr>
        </p:nvSpPr>
        <p:spPr/>
        <p:txBody>
          <a:bodyPr/>
          <a:lstStyle/>
          <a:p>
            <a:r>
              <a:rPr lang="en-US" sz="2400" dirty="0"/>
              <a:t>.220 The base jurisdiction shall not allow a licensee credit for tax paid on a retail fuel purchase unless the licensee produces, with respect to the purchase:</a:t>
            </a:r>
          </a:p>
          <a:p>
            <a:pPr marL="457200" lvl="1" indent="0">
              <a:buNone/>
            </a:pPr>
            <a:r>
              <a:rPr lang="en-US" sz="2000" dirty="0" smtClean="0"/>
              <a:t>	</a:t>
            </a:r>
            <a:r>
              <a:rPr lang="en-US" sz="2400" dirty="0" smtClean="0"/>
              <a:t>.</a:t>
            </a:r>
            <a:r>
              <a:rPr lang="en-US" sz="2400" dirty="0"/>
              <a:t>005 a receipt, invoice, or transaction listing from </a:t>
            </a:r>
            <a:r>
              <a:rPr lang="en-US" sz="2400" dirty="0" smtClean="0"/>
              <a:t>  	 	the </a:t>
            </a:r>
            <a:r>
              <a:rPr lang="en-US" sz="2400" dirty="0"/>
              <a:t>seller,</a:t>
            </a:r>
          </a:p>
          <a:p>
            <a:pPr marL="0" indent="0">
              <a:buNone/>
            </a:pPr>
            <a:r>
              <a:rPr lang="en-US" sz="2400" dirty="0" smtClean="0"/>
              <a:t>	.</a:t>
            </a:r>
            <a:r>
              <a:rPr lang="en-US" sz="2400" dirty="0"/>
              <a:t>010 a credit-card receipt,</a:t>
            </a:r>
          </a:p>
          <a:p>
            <a:pPr marL="0" indent="0">
              <a:buNone/>
            </a:pPr>
            <a:r>
              <a:rPr lang="en-US" sz="2400" dirty="0" smtClean="0"/>
              <a:t>	.</a:t>
            </a:r>
            <a:r>
              <a:rPr lang="en-US" sz="2400" dirty="0"/>
              <a:t>015 a transaction listing generated by a third </a:t>
            </a:r>
            <a:r>
              <a:rPr lang="en-US" sz="2400" dirty="0" smtClean="0"/>
              <a:t>			party</a:t>
            </a:r>
            <a:r>
              <a:rPr lang="en-US" sz="2400" dirty="0"/>
              <a:t>, and</a:t>
            </a:r>
          </a:p>
          <a:p>
            <a:pPr marL="0" indent="0">
              <a:buNone/>
            </a:pPr>
            <a:r>
              <a:rPr lang="en-US" sz="2400" dirty="0" smtClean="0"/>
              <a:t>	.</a:t>
            </a:r>
            <a:r>
              <a:rPr lang="en-US" sz="2400" dirty="0"/>
              <a:t>020 an electronic or digital record of an original </a:t>
            </a:r>
            <a:r>
              <a:rPr lang="en-US" sz="2400" dirty="0" smtClean="0"/>
              <a:t>		receipt </a:t>
            </a:r>
            <a:r>
              <a:rPr lang="en-US" sz="2400" dirty="0"/>
              <a:t>or invoice. </a:t>
            </a:r>
          </a:p>
          <a:p>
            <a:endParaRPr lang="en-US" dirty="0"/>
          </a:p>
        </p:txBody>
      </p:sp>
    </p:spTree>
    <p:extLst>
      <p:ext uri="{BB962C8B-B14F-4D97-AF65-F5344CB8AC3E}">
        <p14:creationId xmlns:p14="http://schemas.microsoft.com/office/powerpoint/2010/main" val="1096680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85800"/>
          </a:xfrm>
        </p:spPr>
        <p:txBody>
          <a:bodyPr/>
          <a:lstStyle/>
          <a:p>
            <a:r>
              <a:rPr lang="en-US" sz="3600" dirty="0" smtClean="0">
                <a:solidFill>
                  <a:srgbClr val="2D2D8A"/>
                </a:solidFill>
              </a:rPr>
              <a:t>NEW </a:t>
            </a:r>
            <a:r>
              <a:rPr lang="en-US" sz="3600" dirty="0" err="1" smtClean="0">
                <a:solidFill>
                  <a:srgbClr val="2D2D8A"/>
                </a:solidFill>
              </a:rPr>
              <a:t>IFTA</a:t>
            </a:r>
            <a:r>
              <a:rPr lang="en-US" sz="3600" dirty="0" smtClean="0">
                <a:solidFill>
                  <a:srgbClr val="2D2D8A"/>
                </a:solidFill>
              </a:rPr>
              <a:t> </a:t>
            </a:r>
            <a:r>
              <a:rPr lang="en-US" sz="3600" dirty="0">
                <a:solidFill>
                  <a:srgbClr val="2D2D8A"/>
                </a:solidFill>
              </a:rPr>
              <a:t>Procedures Manual –</a:t>
            </a:r>
            <a:br>
              <a:rPr lang="en-US" sz="3600" dirty="0">
                <a:solidFill>
                  <a:srgbClr val="2D2D8A"/>
                </a:solidFill>
              </a:rPr>
            </a:br>
            <a:r>
              <a:rPr lang="en-US" sz="2800" dirty="0">
                <a:solidFill>
                  <a:srgbClr val="2D2D8A"/>
                </a:solidFill>
              </a:rPr>
              <a:t>Tax-paid retail purchases </a:t>
            </a:r>
            <a:r>
              <a:rPr lang="en-US" sz="2800" dirty="0" err="1">
                <a:solidFill>
                  <a:srgbClr val="2D2D8A"/>
                </a:solidFill>
              </a:rPr>
              <a:t>P550</a:t>
            </a:r>
            <a:r>
              <a:rPr lang="en-US" sz="2800" dirty="0">
                <a:solidFill>
                  <a:srgbClr val="2D2D8A"/>
                </a:solidFill>
              </a:rPr>
              <a:t> Fuel </a:t>
            </a:r>
            <a:r>
              <a:rPr lang="en-US" sz="2800" dirty="0" smtClean="0">
                <a:solidFill>
                  <a:srgbClr val="2D2D8A"/>
                </a:solidFill>
              </a:rPr>
              <a:t>Records (Cont.)</a:t>
            </a:r>
            <a:endParaRPr lang="en-US" dirty="0"/>
          </a:p>
        </p:txBody>
      </p:sp>
      <p:sp>
        <p:nvSpPr>
          <p:cNvPr id="3" name="Content Placeholder 2"/>
          <p:cNvSpPr>
            <a:spLocks noGrp="1"/>
          </p:cNvSpPr>
          <p:nvPr>
            <p:ph idx="1"/>
          </p:nvPr>
        </p:nvSpPr>
        <p:spPr>
          <a:xfrm>
            <a:off x="685800" y="1066800"/>
            <a:ext cx="7772400" cy="4683125"/>
          </a:xfrm>
        </p:spPr>
        <p:txBody>
          <a:bodyPr/>
          <a:lstStyle/>
          <a:p>
            <a:r>
              <a:rPr lang="en-US" sz="2400" dirty="0"/>
              <a:t>.300 For tax-paid credit, a valid retail receipt, invoice, or transaction listing must contain: </a:t>
            </a:r>
          </a:p>
          <a:p>
            <a:pPr marL="457200" lvl="1" indent="0">
              <a:buNone/>
            </a:pPr>
            <a:r>
              <a:rPr lang="en-US" sz="1800" dirty="0" smtClean="0"/>
              <a:t>.005 </a:t>
            </a:r>
            <a:r>
              <a:rPr lang="en-US" sz="1800" dirty="0"/>
              <a:t>the date of the fuel </a:t>
            </a:r>
            <a:r>
              <a:rPr lang="en-US" sz="1800" dirty="0" smtClean="0"/>
              <a:t>purchase</a:t>
            </a:r>
          </a:p>
          <a:p>
            <a:pPr marL="457200" lvl="1" indent="0">
              <a:buNone/>
            </a:pPr>
            <a:r>
              <a:rPr lang="en-US" sz="1800" dirty="0" smtClean="0"/>
              <a:t>.010 </a:t>
            </a:r>
            <a:r>
              <a:rPr lang="en-US" sz="1800" dirty="0"/>
              <a:t>the name and address of the seller of the fuel (a vendor code, properly identified, </a:t>
            </a:r>
            <a:r>
              <a:rPr lang="en-US" sz="1800" dirty="0" smtClean="0"/>
              <a:t>is </a:t>
            </a:r>
            <a:r>
              <a:rPr lang="en-US" sz="1800" dirty="0"/>
              <a:t>acceptable for this purpose) </a:t>
            </a:r>
            <a:endParaRPr lang="en-US" sz="1800" dirty="0" smtClean="0"/>
          </a:p>
          <a:p>
            <a:pPr marL="457200" lvl="1" indent="0">
              <a:buNone/>
            </a:pPr>
            <a:r>
              <a:rPr lang="en-US" sz="1800" dirty="0" smtClean="0"/>
              <a:t>.</a:t>
            </a:r>
            <a:r>
              <a:rPr lang="en-US" sz="1800" dirty="0"/>
              <a:t>015 the quantity of fuel purchased </a:t>
            </a:r>
            <a:endParaRPr lang="en-US" sz="1800" dirty="0" smtClean="0"/>
          </a:p>
          <a:p>
            <a:pPr marL="457200" lvl="1" indent="0">
              <a:buNone/>
            </a:pPr>
            <a:r>
              <a:rPr lang="en-US" sz="1800" dirty="0" smtClean="0"/>
              <a:t>.</a:t>
            </a:r>
            <a:r>
              <a:rPr lang="en-US" sz="1800" dirty="0"/>
              <a:t>020 the type of fuel purchased </a:t>
            </a:r>
            <a:endParaRPr lang="en-US" sz="1800" dirty="0" smtClean="0"/>
          </a:p>
          <a:p>
            <a:pPr marL="457200" lvl="1" indent="0">
              <a:buNone/>
            </a:pPr>
            <a:r>
              <a:rPr lang="en-US" sz="1800" dirty="0" smtClean="0"/>
              <a:t>.</a:t>
            </a:r>
            <a:r>
              <a:rPr lang="en-US" sz="1800" dirty="0"/>
              <a:t>025 the price of the fuel per gallon or per liter, or the total price of the fuel purchased </a:t>
            </a:r>
            <a:endParaRPr lang="en-US" sz="1800" dirty="0" smtClean="0"/>
          </a:p>
          <a:p>
            <a:pPr marL="457200" lvl="1" indent="0">
              <a:buNone/>
            </a:pPr>
            <a:r>
              <a:rPr lang="en-US" sz="1800" dirty="0" smtClean="0"/>
              <a:t>.</a:t>
            </a:r>
            <a:r>
              <a:rPr lang="en-US" sz="1800" dirty="0"/>
              <a:t>030 the identification of the qualified motor vehicle into which the fuel was placed </a:t>
            </a:r>
            <a:endParaRPr lang="en-US" sz="1800" dirty="0" smtClean="0"/>
          </a:p>
          <a:p>
            <a:pPr marL="457200" lvl="1" indent="0">
              <a:buNone/>
            </a:pPr>
            <a:r>
              <a:rPr lang="en-US" sz="1800" dirty="0" smtClean="0"/>
              <a:t>.</a:t>
            </a:r>
            <a:r>
              <a:rPr lang="en-US" sz="1800" dirty="0"/>
              <a:t>035 the name of the purchaser of the fuel (where the qualified motor vehicle being </a:t>
            </a:r>
            <a:r>
              <a:rPr lang="en-US" sz="1800" dirty="0" smtClean="0"/>
              <a:t>fueled </a:t>
            </a:r>
            <a:r>
              <a:rPr lang="en-US" sz="1800" dirty="0"/>
              <a:t>is subject to a lease, the name of either the lessor or lessee is acceptable </a:t>
            </a:r>
            <a:r>
              <a:rPr lang="en-US" sz="1800" dirty="0" smtClean="0"/>
              <a:t>for </a:t>
            </a:r>
            <a:r>
              <a:rPr lang="en-US" sz="1800" dirty="0"/>
              <a:t>this purpose, provided a legal connection can be made between the </a:t>
            </a:r>
            <a:r>
              <a:rPr lang="en-US" sz="1800" dirty="0" smtClean="0"/>
              <a:t>purchaser </a:t>
            </a:r>
            <a:r>
              <a:rPr lang="en-US" sz="1800" dirty="0"/>
              <a:t>named and the licensee)</a:t>
            </a:r>
          </a:p>
        </p:txBody>
      </p:sp>
    </p:spTree>
    <p:extLst>
      <p:ext uri="{BB962C8B-B14F-4D97-AF65-F5344CB8AC3E}">
        <p14:creationId xmlns:p14="http://schemas.microsoft.com/office/powerpoint/2010/main" val="2717978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2D2D8A"/>
                </a:solidFill>
              </a:rPr>
              <a:t>What changes will there be with the new </a:t>
            </a:r>
            <a:r>
              <a:rPr lang="en-US" sz="3600" dirty="0" err="1">
                <a:solidFill>
                  <a:srgbClr val="2D2D8A"/>
                </a:solidFill>
              </a:rPr>
              <a:t>IFTA</a:t>
            </a:r>
            <a:r>
              <a:rPr lang="en-US" sz="3600" dirty="0">
                <a:solidFill>
                  <a:srgbClr val="2D2D8A"/>
                </a:solidFill>
              </a:rPr>
              <a:t> ballot that passed?</a:t>
            </a:r>
            <a:endParaRPr lang="en-US" dirty="0"/>
          </a:p>
        </p:txBody>
      </p:sp>
      <p:sp>
        <p:nvSpPr>
          <p:cNvPr id="3" name="Content Placeholder 2"/>
          <p:cNvSpPr>
            <a:spLocks noGrp="1"/>
          </p:cNvSpPr>
          <p:nvPr>
            <p:ph idx="1"/>
          </p:nvPr>
        </p:nvSpPr>
        <p:spPr/>
        <p:txBody>
          <a:bodyPr/>
          <a:lstStyle/>
          <a:p>
            <a:r>
              <a:rPr lang="en-US" sz="2400" dirty="0" smtClean="0"/>
              <a:t>Retail fuel purchases include all those purchases where a licensee buys fuel from a retail station </a:t>
            </a:r>
            <a:r>
              <a:rPr lang="en-US" sz="2400" b="1" dirty="0" smtClean="0">
                <a:solidFill>
                  <a:schemeClr val="accent6"/>
                </a:solidFill>
              </a:rPr>
              <a:t>or a bulk storage facility that the licensee does not own, lease, or control.</a:t>
            </a:r>
          </a:p>
          <a:p>
            <a:pPr marL="0" indent="0">
              <a:buNone/>
            </a:pPr>
            <a:endParaRPr lang="en-US" sz="2400" b="1" dirty="0" smtClean="0">
              <a:solidFill>
                <a:schemeClr val="accent6"/>
              </a:solidFill>
            </a:endParaRPr>
          </a:p>
          <a:p>
            <a:r>
              <a:rPr lang="en-US" sz="2400" dirty="0" smtClean="0"/>
              <a:t>There are no changes to the items required on a retail fuel source document</a:t>
            </a:r>
            <a:r>
              <a:rPr lang="en-US" sz="2400" b="1" dirty="0" smtClean="0">
                <a:solidFill>
                  <a:schemeClr val="accent6"/>
                </a:solidFill>
              </a:rPr>
              <a:t>.</a:t>
            </a:r>
          </a:p>
          <a:p>
            <a:pPr marL="0" indent="0">
              <a:buNone/>
            </a:pPr>
            <a:endParaRPr lang="en-US" sz="2400" b="1" dirty="0">
              <a:solidFill>
                <a:schemeClr val="accent6"/>
              </a:solidFill>
            </a:endParaRPr>
          </a:p>
        </p:txBody>
      </p:sp>
    </p:spTree>
    <p:extLst>
      <p:ext uri="{BB962C8B-B14F-4D97-AF65-F5344CB8AC3E}">
        <p14:creationId xmlns:p14="http://schemas.microsoft.com/office/powerpoint/2010/main" val="4010100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Discuss how the licensee is obtaining fuel and what records are available for this audit. </a:t>
            </a:r>
          </a:p>
          <a:p>
            <a:pPr marL="0" indent="0">
              <a:buNone/>
            </a:pPr>
            <a:endParaRPr lang="en-US" dirty="0"/>
          </a:p>
          <a:p>
            <a:pPr marL="0" indent="0">
              <a:buNone/>
            </a:pPr>
            <a:endParaRPr lang="en-US" dirty="0" smtClean="0"/>
          </a:p>
          <a:p>
            <a:pPr marL="0" indent="0">
              <a:buNone/>
            </a:pPr>
            <a:r>
              <a:rPr lang="en-US" dirty="0" smtClean="0"/>
              <a:t>Do the fuel source documents meet the </a:t>
            </a:r>
            <a:r>
              <a:rPr lang="en-US" dirty="0" err="1" smtClean="0"/>
              <a:t>IFTA</a:t>
            </a:r>
            <a:r>
              <a:rPr lang="en-US" dirty="0" smtClean="0"/>
              <a:t> </a:t>
            </a:r>
            <a:r>
              <a:rPr lang="en-US" dirty="0" err="1" smtClean="0"/>
              <a:t>requirments</a:t>
            </a:r>
            <a:r>
              <a:rPr lang="en-US" dirty="0"/>
              <a:t>?</a:t>
            </a:r>
          </a:p>
        </p:txBody>
      </p:sp>
    </p:spTree>
    <p:extLst>
      <p:ext uri="{BB962C8B-B14F-4D97-AF65-F5344CB8AC3E}">
        <p14:creationId xmlns:p14="http://schemas.microsoft.com/office/powerpoint/2010/main" val="3931187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err="1" smtClean="0"/>
              <a:t>IRP</a:t>
            </a:r>
            <a:r>
              <a:rPr lang="en-US" sz="3600" b="1" dirty="0" smtClean="0"/>
              <a:t> Plan Section 1010 –</a:t>
            </a:r>
            <a:r>
              <a:rPr lang="en-US" sz="3200" b="1" dirty="0" smtClean="0"/>
              <a:t> </a:t>
            </a:r>
            <a:br>
              <a:rPr lang="en-US" sz="3200" b="1" dirty="0" smtClean="0"/>
            </a:br>
            <a:r>
              <a:rPr lang="en-US" sz="3200" b="1" dirty="0" smtClean="0"/>
              <a:t>Contents of Records</a:t>
            </a:r>
            <a:endParaRPr lang="en-US" sz="3200" b="1" dirty="0"/>
          </a:p>
        </p:txBody>
      </p:sp>
      <p:sp>
        <p:nvSpPr>
          <p:cNvPr id="3" name="Content Placeholder 2"/>
          <p:cNvSpPr>
            <a:spLocks noGrp="1"/>
          </p:cNvSpPr>
          <p:nvPr>
            <p:ph idx="1"/>
          </p:nvPr>
        </p:nvSpPr>
        <p:spPr>
          <a:xfrm>
            <a:off x="685800" y="1066800"/>
            <a:ext cx="7772400" cy="4876800"/>
          </a:xfrm>
        </p:spPr>
        <p:txBody>
          <a:bodyPr/>
          <a:lstStyle/>
          <a:p>
            <a:r>
              <a:rPr lang="en-US" sz="2000" dirty="0"/>
              <a:t>Records containing the following elements shall be accepted by the Base Jurisdiction as adequate under Section 1005(a): </a:t>
            </a:r>
            <a:endParaRPr lang="en-US" sz="2000" dirty="0" smtClean="0"/>
          </a:p>
          <a:p>
            <a:r>
              <a:rPr lang="en-US" sz="2000" dirty="0" smtClean="0"/>
              <a:t>For </a:t>
            </a:r>
            <a:r>
              <a:rPr lang="en-US" sz="2000" dirty="0"/>
              <a:t>Records produced by a means other than a vehicle-tracking system</a:t>
            </a:r>
            <a:r>
              <a:rPr lang="en-US" sz="2000" dirty="0" smtClean="0"/>
              <a:t>:</a:t>
            </a:r>
          </a:p>
          <a:p>
            <a:pPr marL="0" indent="0">
              <a:buNone/>
            </a:pPr>
            <a:r>
              <a:rPr lang="en-US" sz="1600" dirty="0"/>
              <a:t>	</a:t>
            </a:r>
            <a:r>
              <a:rPr lang="en-US" sz="2000" dirty="0" smtClean="0"/>
              <a:t>(</a:t>
            </a:r>
            <a:r>
              <a:rPr lang="en-US" sz="2000" dirty="0" err="1" smtClean="0"/>
              <a:t>i</a:t>
            </a:r>
            <a:r>
              <a:rPr lang="en-US" sz="2000" dirty="0"/>
              <a:t>) the beginning and ending dates of the trip to which the </a:t>
            </a:r>
            <a:r>
              <a:rPr lang="en-US" sz="2000" dirty="0" smtClean="0"/>
              <a:t>	     records </a:t>
            </a:r>
            <a:r>
              <a:rPr lang="en-US" sz="2000" dirty="0"/>
              <a:t>pertain </a:t>
            </a:r>
            <a:endParaRPr lang="en-US" sz="2000" dirty="0" smtClean="0"/>
          </a:p>
          <a:p>
            <a:pPr marL="0" indent="0">
              <a:buNone/>
            </a:pPr>
            <a:r>
              <a:rPr lang="en-US" sz="2000" dirty="0" smtClean="0"/>
              <a:t>	(</a:t>
            </a:r>
            <a:r>
              <a:rPr lang="en-US" sz="2000" dirty="0"/>
              <a:t>ii) the origin and destination of </a:t>
            </a:r>
            <a:r>
              <a:rPr lang="en-US" sz="2000" dirty="0" smtClean="0"/>
              <a:t>the </a:t>
            </a:r>
            <a:r>
              <a:rPr lang="en-US" sz="2000" dirty="0"/>
              <a:t>trip </a:t>
            </a:r>
            <a:endParaRPr lang="en-US" sz="2000" dirty="0" smtClean="0"/>
          </a:p>
          <a:p>
            <a:pPr marL="0" indent="0">
              <a:buNone/>
            </a:pPr>
            <a:r>
              <a:rPr lang="en-US" sz="2000" dirty="0"/>
              <a:t>	</a:t>
            </a:r>
            <a:r>
              <a:rPr lang="en-US" sz="2000" dirty="0" smtClean="0"/>
              <a:t>(</a:t>
            </a:r>
            <a:r>
              <a:rPr lang="en-US" sz="2000" dirty="0"/>
              <a:t>iii) the route of travel </a:t>
            </a:r>
            <a:endParaRPr lang="en-US" sz="2000" dirty="0" smtClean="0"/>
          </a:p>
          <a:p>
            <a:pPr marL="0" indent="0">
              <a:buNone/>
            </a:pPr>
            <a:r>
              <a:rPr lang="en-US" sz="2000" dirty="0"/>
              <a:t>	</a:t>
            </a:r>
            <a:r>
              <a:rPr lang="en-US" sz="2000" dirty="0" smtClean="0"/>
              <a:t>(</a:t>
            </a:r>
            <a:r>
              <a:rPr lang="en-US" sz="2000" dirty="0"/>
              <a:t>iv) the beginning and ending </a:t>
            </a:r>
            <a:r>
              <a:rPr lang="en-US" sz="2000" dirty="0" smtClean="0"/>
              <a:t>reading from </a:t>
            </a:r>
            <a:r>
              <a:rPr lang="en-US" sz="2000" dirty="0"/>
              <a:t>the odometer, </a:t>
            </a:r>
            <a:r>
              <a:rPr lang="en-US" sz="2000" dirty="0" smtClean="0"/>
              <a:t>	      </a:t>
            </a:r>
            <a:r>
              <a:rPr lang="en-US" sz="2000" dirty="0" err="1" smtClean="0"/>
              <a:t>hubodometer</a:t>
            </a:r>
            <a:r>
              <a:rPr lang="en-US" sz="2000" dirty="0"/>
              <a:t>, engine control module (</a:t>
            </a:r>
            <a:r>
              <a:rPr lang="en-US" sz="2000" dirty="0" err="1"/>
              <a:t>ECM</a:t>
            </a:r>
            <a:r>
              <a:rPr lang="en-US" sz="2000" dirty="0"/>
              <a:t>), or any </a:t>
            </a:r>
            <a:r>
              <a:rPr lang="en-US" sz="2000" dirty="0" smtClean="0"/>
              <a:t>	   	      similar </a:t>
            </a:r>
            <a:r>
              <a:rPr lang="en-US" sz="2000" dirty="0"/>
              <a:t>device for the trip </a:t>
            </a:r>
            <a:endParaRPr lang="en-US" sz="2000" dirty="0" smtClean="0"/>
          </a:p>
          <a:p>
            <a:pPr marL="0" indent="0">
              <a:buNone/>
            </a:pPr>
            <a:r>
              <a:rPr lang="en-US" sz="2000" dirty="0"/>
              <a:t>	</a:t>
            </a:r>
            <a:r>
              <a:rPr lang="en-US" sz="2000" dirty="0" smtClean="0"/>
              <a:t>(</a:t>
            </a:r>
            <a:r>
              <a:rPr lang="en-US" sz="2000" dirty="0"/>
              <a:t>v) the total distance of the trip </a:t>
            </a:r>
            <a:endParaRPr lang="en-US" sz="2000" dirty="0" smtClean="0"/>
          </a:p>
          <a:p>
            <a:pPr marL="0" indent="0">
              <a:buNone/>
            </a:pPr>
            <a:r>
              <a:rPr lang="en-US" sz="2000" dirty="0"/>
              <a:t>	</a:t>
            </a:r>
            <a:r>
              <a:rPr lang="en-US" sz="2000" dirty="0" smtClean="0"/>
              <a:t>(</a:t>
            </a:r>
            <a:r>
              <a:rPr lang="en-US" sz="2000" dirty="0"/>
              <a:t>vi) the distance traveled in each Jurisdiction </a:t>
            </a:r>
            <a:endParaRPr lang="en-US" sz="2000" dirty="0" smtClean="0"/>
          </a:p>
          <a:p>
            <a:pPr marL="0" indent="0">
              <a:buNone/>
            </a:pPr>
            <a:r>
              <a:rPr lang="en-US" sz="2000" dirty="0"/>
              <a:t>	</a:t>
            </a:r>
            <a:r>
              <a:rPr lang="en-US" sz="2000" dirty="0" smtClean="0"/>
              <a:t>(</a:t>
            </a:r>
            <a:r>
              <a:rPr lang="en-US" sz="2000" dirty="0"/>
              <a:t>vii) the Vehicle identification number or Vehicle unit </a:t>
            </a:r>
            <a:r>
              <a:rPr lang="en-US" sz="2000" dirty="0" smtClean="0"/>
              <a:t>	  	       number</a:t>
            </a:r>
            <a:endParaRPr lang="en-US" sz="2000" dirty="0"/>
          </a:p>
        </p:txBody>
      </p:sp>
    </p:spTree>
    <p:extLst>
      <p:ext uri="{BB962C8B-B14F-4D97-AF65-F5344CB8AC3E}">
        <p14:creationId xmlns:p14="http://schemas.microsoft.com/office/powerpoint/2010/main" val="168339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1" nodeType="clickEffect">
                                  <p:stCondLst>
                                    <p:cond delay="0"/>
                                  </p:stCondLst>
                                  <p:childTnLst>
                                    <p:animClr clrSpc="rgb" dir="cw">
                                      <p:cBhvr override="childStyle">
                                        <p:cTn id="11" dur="250" autoRev="1" fill="remove"/>
                                        <p:tgtEl>
                                          <p:spTgt spid="3">
                                            <p:txEl>
                                              <p:pRg st="0" end="0"/>
                                            </p:txEl>
                                          </p:spTgt>
                                        </p:tgtEl>
                                        <p:attrNameLst>
                                          <p:attrName>style.color</p:attrName>
                                        </p:attrNameLst>
                                      </p:cBhvr>
                                      <p:to>
                                        <a:schemeClr val="bg1"/>
                                      </p:to>
                                    </p:animClr>
                                    <p:animClr clrSpc="rgb" dir="cw">
                                      <p:cBhvr>
                                        <p:cTn id="12" dur="250" autoRev="1" fill="remove"/>
                                        <p:tgtEl>
                                          <p:spTgt spid="3">
                                            <p:txEl>
                                              <p:pRg st="0" end="0"/>
                                            </p:txEl>
                                          </p:spTgt>
                                        </p:tgtEl>
                                        <p:attrNameLst>
                                          <p:attrName>fillcolor</p:attrName>
                                        </p:attrNameLst>
                                      </p:cBhvr>
                                      <p:to>
                                        <a:schemeClr val="bg1"/>
                                      </p:to>
                                    </p:animClr>
                                    <p:set>
                                      <p:cBhvr>
                                        <p:cTn id="13" dur="250" autoRev="1" fill="remove"/>
                                        <p:tgtEl>
                                          <p:spTgt spid="3">
                                            <p:txEl>
                                              <p:pRg st="0" end="0"/>
                                            </p:txEl>
                                          </p:spTgt>
                                        </p:tgtEl>
                                        <p:attrNameLst>
                                          <p:attrName>fill.type</p:attrName>
                                        </p:attrNameLst>
                                      </p:cBhvr>
                                      <p:to>
                                        <p:strVal val="solid"/>
                                      </p:to>
                                    </p:set>
                                    <p:set>
                                      <p:cBhvr>
                                        <p:cTn id="14" dur="250" autoRev="1" fill="remove"/>
                                        <p:tgtEl>
                                          <p:spTgt spid="3">
                                            <p:txEl>
                                              <p:pRg st="0" end="0"/>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27" presetClass="emph" presetSubtype="0" fill="remove" grpId="1" nodeType="clickEffect">
                                  <p:stCondLst>
                                    <p:cond delay="0"/>
                                  </p:stCondLst>
                                  <p:childTnLst>
                                    <p:animClr clrSpc="rgb" dir="cw">
                                      <p:cBhvr override="childStyle">
                                        <p:cTn id="18" dur="250" autoRev="1" fill="remove"/>
                                        <p:tgtEl>
                                          <p:spTgt spid="3">
                                            <p:txEl>
                                              <p:pRg st="1" end="1"/>
                                            </p:txEl>
                                          </p:spTgt>
                                        </p:tgtEl>
                                        <p:attrNameLst>
                                          <p:attrName>style.color</p:attrName>
                                        </p:attrNameLst>
                                      </p:cBhvr>
                                      <p:to>
                                        <a:schemeClr val="bg1"/>
                                      </p:to>
                                    </p:animClr>
                                    <p:animClr clrSpc="rgb" dir="cw">
                                      <p:cBhvr>
                                        <p:cTn id="19" dur="250" autoRev="1" fill="remove"/>
                                        <p:tgtEl>
                                          <p:spTgt spid="3">
                                            <p:txEl>
                                              <p:pRg st="1" end="1"/>
                                            </p:txEl>
                                          </p:spTgt>
                                        </p:tgtEl>
                                        <p:attrNameLst>
                                          <p:attrName>fillcolor</p:attrName>
                                        </p:attrNameLst>
                                      </p:cBhvr>
                                      <p:to>
                                        <a:schemeClr val="bg1"/>
                                      </p:to>
                                    </p:animClr>
                                    <p:set>
                                      <p:cBhvr>
                                        <p:cTn id="20" dur="250" autoRev="1" fill="remove"/>
                                        <p:tgtEl>
                                          <p:spTgt spid="3">
                                            <p:txEl>
                                              <p:pRg st="1" end="1"/>
                                            </p:txEl>
                                          </p:spTgt>
                                        </p:tgtEl>
                                        <p:attrNameLst>
                                          <p:attrName>fill.type</p:attrName>
                                        </p:attrNameLst>
                                      </p:cBhvr>
                                      <p:to>
                                        <p:strVal val="solid"/>
                                      </p:to>
                                    </p:set>
                                    <p:set>
                                      <p:cBhvr>
                                        <p:cTn id="21" dur="250" autoRev="1" fill="remove"/>
                                        <p:tgtEl>
                                          <p:spTgt spid="3">
                                            <p:txEl>
                                              <p:pRg st="1" end="1"/>
                                            </p:txEl>
                                          </p:spTgt>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27" presetClass="emph" presetSubtype="0" fill="remove" grpId="1" nodeType="clickEffect">
                                  <p:stCondLst>
                                    <p:cond delay="0"/>
                                  </p:stCondLst>
                                  <p:childTnLst>
                                    <p:animClr clrSpc="rgb" dir="cw">
                                      <p:cBhvr override="childStyle">
                                        <p:cTn id="25" dur="250" autoRev="1" fill="remove"/>
                                        <p:tgtEl>
                                          <p:spTgt spid="3">
                                            <p:txEl>
                                              <p:pRg st="2" end="2"/>
                                            </p:txEl>
                                          </p:spTgt>
                                        </p:tgtEl>
                                        <p:attrNameLst>
                                          <p:attrName>style.color</p:attrName>
                                        </p:attrNameLst>
                                      </p:cBhvr>
                                      <p:to>
                                        <a:schemeClr val="bg1"/>
                                      </p:to>
                                    </p:animClr>
                                    <p:animClr clrSpc="rgb" dir="cw">
                                      <p:cBhvr>
                                        <p:cTn id="26" dur="250" autoRev="1" fill="remove"/>
                                        <p:tgtEl>
                                          <p:spTgt spid="3">
                                            <p:txEl>
                                              <p:pRg st="2" end="2"/>
                                            </p:txEl>
                                          </p:spTgt>
                                        </p:tgtEl>
                                        <p:attrNameLst>
                                          <p:attrName>fillcolor</p:attrName>
                                        </p:attrNameLst>
                                      </p:cBhvr>
                                      <p:to>
                                        <a:schemeClr val="bg1"/>
                                      </p:to>
                                    </p:animClr>
                                    <p:set>
                                      <p:cBhvr>
                                        <p:cTn id="27" dur="250" autoRev="1" fill="remove"/>
                                        <p:tgtEl>
                                          <p:spTgt spid="3">
                                            <p:txEl>
                                              <p:pRg st="2" end="2"/>
                                            </p:txEl>
                                          </p:spTgt>
                                        </p:tgtEl>
                                        <p:attrNameLst>
                                          <p:attrName>fill.type</p:attrName>
                                        </p:attrNameLst>
                                      </p:cBhvr>
                                      <p:to>
                                        <p:strVal val="solid"/>
                                      </p:to>
                                    </p:set>
                                    <p:set>
                                      <p:cBhvr>
                                        <p:cTn id="28" dur="250" autoRev="1" fill="remove"/>
                                        <p:tgtEl>
                                          <p:spTgt spid="3">
                                            <p:txEl>
                                              <p:pRg st="2" end="2"/>
                                            </p:txEl>
                                          </p:spTgt>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27" presetClass="emph" presetSubtype="0" fill="remove" grpId="1" nodeType="clickEffect">
                                  <p:stCondLst>
                                    <p:cond delay="0"/>
                                  </p:stCondLst>
                                  <p:childTnLst>
                                    <p:animClr clrSpc="rgb" dir="cw">
                                      <p:cBhvr override="childStyle">
                                        <p:cTn id="32" dur="250" autoRev="1" fill="remove"/>
                                        <p:tgtEl>
                                          <p:spTgt spid="3">
                                            <p:txEl>
                                              <p:pRg st="3" end="3"/>
                                            </p:txEl>
                                          </p:spTgt>
                                        </p:tgtEl>
                                        <p:attrNameLst>
                                          <p:attrName>style.color</p:attrName>
                                        </p:attrNameLst>
                                      </p:cBhvr>
                                      <p:to>
                                        <a:schemeClr val="bg1"/>
                                      </p:to>
                                    </p:animClr>
                                    <p:animClr clrSpc="rgb" dir="cw">
                                      <p:cBhvr>
                                        <p:cTn id="33" dur="250" autoRev="1" fill="remove"/>
                                        <p:tgtEl>
                                          <p:spTgt spid="3">
                                            <p:txEl>
                                              <p:pRg st="3" end="3"/>
                                            </p:txEl>
                                          </p:spTgt>
                                        </p:tgtEl>
                                        <p:attrNameLst>
                                          <p:attrName>fillcolor</p:attrName>
                                        </p:attrNameLst>
                                      </p:cBhvr>
                                      <p:to>
                                        <a:schemeClr val="bg1"/>
                                      </p:to>
                                    </p:animClr>
                                    <p:set>
                                      <p:cBhvr>
                                        <p:cTn id="34" dur="250" autoRev="1" fill="remove"/>
                                        <p:tgtEl>
                                          <p:spTgt spid="3">
                                            <p:txEl>
                                              <p:pRg st="3" end="3"/>
                                            </p:txEl>
                                          </p:spTgt>
                                        </p:tgtEl>
                                        <p:attrNameLst>
                                          <p:attrName>fill.type</p:attrName>
                                        </p:attrNameLst>
                                      </p:cBhvr>
                                      <p:to>
                                        <p:strVal val="solid"/>
                                      </p:to>
                                    </p:set>
                                    <p:set>
                                      <p:cBhvr>
                                        <p:cTn id="35" dur="250" autoRev="1" fill="remove"/>
                                        <p:tgtEl>
                                          <p:spTgt spid="3">
                                            <p:txEl>
                                              <p:pRg st="3" end="3"/>
                                            </p:txEl>
                                          </p:spTgt>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27" presetClass="emph" presetSubtype="0" fill="remove" grpId="1" nodeType="clickEffect">
                                  <p:stCondLst>
                                    <p:cond delay="0"/>
                                  </p:stCondLst>
                                  <p:childTnLst>
                                    <p:animClr clrSpc="rgb" dir="cw">
                                      <p:cBhvr override="childStyle">
                                        <p:cTn id="39" dur="250" autoRev="1" fill="remove"/>
                                        <p:tgtEl>
                                          <p:spTgt spid="3">
                                            <p:txEl>
                                              <p:pRg st="4" end="4"/>
                                            </p:txEl>
                                          </p:spTgt>
                                        </p:tgtEl>
                                        <p:attrNameLst>
                                          <p:attrName>style.color</p:attrName>
                                        </p:attrNameLst>
                                      </p:cBhvr>
                                      <p:to>
                                        <a:schemeClr val="bg1"/>
                                      </p:to>
                                    </p:animClr>
                                    <p:animClr clrSpc="rgb" dir="cw">
                                      <p:cBhvr>
                                        <p:cTn id="40" dur="250" autoRev="1" fill="remove"/>
                                        <p:tgtEl>
                                          <p:spTgt spid="3">
                                            <p:txEl>
                                              <p:pRg st="4" end="4"/>
                                            </p:txEl>
                                          </p:spTgt>
                                        </p:tgtEl>
                                        <p:attrNameLst>
                                          <p:attrName>fillcolor</p:attrName>
                                        </p:attrNameLst>
                                      </p:cBhvr>
                                      <p:to>
                                        <a:schemeClr val="bg1"/>
                                      </p:to>
                                    </p:animClr>
                                    <p:set>
                                      <p:cBhvr>
                                        <p:cTn id="41" dur="250" autoRev="1" fill="remove"/>
                                        <p:tgtEl>
                                          <p:spTgt spid="3">
                                            <p:txEl>
                                              <p:pRg st="4" end="4"/>
                                            </p:txEl>
                                          </p:spTgt>
                                        </p:tgtEl>
                                        <p:attrNameLst>
                                          <p:attrName>fill.type</p:attrName>
                                        </p:attrNameLst>
                                      </p:cBhvr>
                                      <p:to>
                                        <p:strVal val="solid"/>
                                      </p:to>
                                    </p:set>
                                    <p:set>
                                      <p:cBhvr>
                                        <p:cTn id="42" dur="250" autoRev="1" fill="remove"/>
                                        <p:tgtEl>
                                          <p:spTgt spid="3">
                                            <p:txEl>
                                              <p:pRg st="4" end="4"/>
                                            </p:txEl>
                                          </p:spTgt>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27" presetClass="emph" presetSubtype="0" fill="remove" grpId="1" nodeType="clickEffect">
                                  <p:stCondLst>
                                    <p:cond delay="0"/>
                                  </p:stCondLst>
                                  <p:childTnLst>
                                    <p:animClr clrSpc="rgb" dir="cw">
                                      <p:cBhvr override="childStyle">
                                        <p:cTn id="46" dur="250" autoRev="1" fill="remove"/>
                                        <p:tgtEl>
                                          <p:spTgt spid="3">
                                            <p:txEl>
                                              <p:pRg st="5" end="5"/>
                                            </p:txEl>
                                          </p:spTgt>
                                        </p:tgtEl>
                                        <p:attrNameLst>
                                          <p:attrName>style.color</p:attrName>
                                        </p:attrNameLst>
                                      </p:cBhvr>
                                      <p:to>
                                        <a:schemeClr val="bg1"/>
                                      </p:to>
                                    </p:animClr>
                                    <p:animClr clrSpc="rgb" dir="cw">
                                      <p:cBhvr>
                                        <p:cTn id="47" dur="250" autoRev="1" fill="remove"/>
                                        <p:tgtEl>
                                          <p:spTgt spid="3">
                                            <p:txEl>
                                              <p:pRg st="5" end="5"/>
                                            </p:txEl>
                                          </p:spTgt>
                                        </p:tgtEl>
                                        <p:attrNameLst>
                                          <p:attrName>fillcolor</p:attrName>
                                        </p:attrNameLst>
                                      </p:cBhvr>
                                      <p:to>
                                        <a:schemeClr val="bg1"/>
                                      </p:to>
                                    </p:animClr>
                                    <p:set>
                                      <p:cBhvr>
                                        <p:cTn id="48" dur="250" autoRev="1" fill="remove"/>
                                        <p:tgtEl>
                                          <p:spTgt spid="3">
                                            <p:txEl>
                                              <p:pRg st="5" end="5"/>
                                            </p:txEl>
                                          </p:spTgt>
                                        </p:tgtEl>
                                        <p:attrNameLst>
                                          <p:attrName>fill.type</p:attrName>
                                        </p:attrNameLst>
                                      </p:cBhvr>
                                      <p:to>
                                        <p:strVal val="solid"/>
                                      </p:to>
                                    </p:set>
                                    <p:set>
                                      <p:cBhvr>
                                        <p:cTn id="49" dur="250" autoRev="1" fill="remove"/>
                                        <p:tgtEl>
                                          <p:spTgt spid="3">
                                            <p:txEl>
                                              <p:pRg st="5" end="5"/>
                                            </p:txEl>
                                          </p:spTgt>
                                        </p:tgtEl>
                                        <p:attrNameLst>
                                          <p:attrName>fill.on</p:attrName>
                                        </p:attrNameLst>
                                      </p:cBhvr>
                                      <p:to>
                                        <p:strVal val="true"/>
                                      </p:to>
                                    </p:set>
                                  </p:childTnLst>
                                </p:cTn>
                              </p:par>
                            </p:childTnLst>
                          </p:cTn>
                        </p:par>
                      </p:childTnLst>
                    </p:cTn>
                  </p:par>
                  <p:par>
                    <p:cTn id="50" fill="hold">
                      <p:stCondLst>
                        <p:cond delay="indefinite"/>
                      </p:stCondLst>
                      <p:childTnLst>
                        <p:par>
                          <p:cTn id="51" fill="hold">
                            <p:stCondLst>
                              <p:cond delay="0"/>
                            </p:stCondLst>
                            <p:childTnLst>
                              <p:par>
                                <p:cTn id="52" presetID="27" presetClass="emph" presetSubtype="0" fill="remove" grpId="1" nodeType="clickEffect">
                                  <p:stCondLst>
                                    <p:cond delay="0"/>
                                  </p:stCondLst>
                                  <p:childTnLst>
                                    <p:animClr clrSpc="rgb" dir="cw">
                                      <p:cBhvr override="childStyle">
                                        <p:cTn id="53" dur="250" autoRev="1" fill="remove"/>
                                        <p:tgtEl>
                                          <p:spTgt spid="3">
                                            <p:txEl>
                                              <p:pRg st="6" end="6"/>
                                            </p:txEl>
                                          </p:spTgt>
                                        </p:tgtEl>
                                        <p:attrNameLst>
                                          <p:attrName>style.color</p:attrName>
                                        </p:attrNameLst>
                                      </p:cBhvr>
                                      <p:to>
                                        <a:schemeClr val="bg1"/>
                                      </p:to>
                                    </p:animClr>
                                    <p:animClr clrSpc="rgb" dir="cw">
                                      <p:cBhvr>
                                        <p:cTn id="54" dur="250" autoRev="1" fill="remove"/>
                                        <p:tgtEl>
                                          <p:spTgt spid="3">
                                            <p:txEl>
                                              <p:pRg st="6" end="6"/>
                                            </p:txEl>
                                          </p:spTgt>
                                        </p:tgtEl>
                                        <p:attrNameLst>
                                          <p:attrName>fillcolor</p:attrName>
                                        </p:attrNameLst>
                                      </p:cBhvr>
                                      <p:to>
                                        <a:schemeClr val="bg1"/>
                                      </p:to>
                                    </p:animClr>
                                    <p:set>
                                      <p:cBhvr>
                                        <p:cTn id="55" dur="250" autoRev="1" fill="remove"/>
                                        <p:tgtEl>
                                          <p:spTgt spid="3">
                                            <p:txEl>
                                              <p:pRg st="6" end="6"/>
                                            </p:txEl>
                                          </p:spTgt>
                                        </p:tgtEl>
                                        <p:attrNameLst>
                                          <p:attrName>fill.type</p:attrName>
                                        </p:attrNameLst>
                                      </p:cBhvr>
                                      <p:to>
                                        <p:strVal val="solid"/>
                                      </p:to>
                                    </p:set>
                                    <p:set>
                                      <p:cBhvr>
                                        <p:cTn id="56" dur="250" autoRev="1" fill="remove"/>
                                        <p:tgtEl>
                                          <p:spTgt spid="3">
                                            <p:txEl>
                                              <p:pRg st="6" end="6"/>
                                            </p:txEl>
                                          </p:spTgt>
                                        </p:tgtEl>
                                        <p:attrNameLst>
                                          <p:attrName>fill.on</p:attrName>
                                        </p:attrNameLst>
                                      </p:cBhvr>
                                      <p:to>
                                        <p:strVal val="true"/>
                                      </p:to>
                                    </p:set>
                                  </p:childTnLst>
                                </p:cTn>
                              </p:par>
                            </p:childTnLst>
                          </p:cTn>
                        </p:par>
                      </p:childTnLst>
                    </p:cTn>
                  </p:par>
                  <p:par>
                    <p:cTn id="57" fill="hold">
                      <p:stCondLst>
                        <p:cond delay="indefinite"/>
                      </p:stCondLst>
                      <p:childTnLst>
                        <p:par>
                          <p:cTn id="58" fill="hold">
                            <p:stCondLst>
                              <p:cond delay="0"/>
                            </p:stCondLst>
                            <p:childTnLst>
                              <p:par>
                                <p:cTn id="59" presetID="27" presetClass="emph" presetSubtype="0" fill="remove" grpId="1" nodeType="clickEffect">
                                  <p:stCondLst>
                                    <p:cond delay="0"/>
                                  </p:stCondLst>
                                  <p:childTnLst>
                                    <p:animClr clrSpc="rgb" dir="cw">
                                      <p:cBhvr override="childStyle">
                                        <p:cTn id="60" dur="250" autoRev="1" fill="remove"/>
                                        <p:tgtEl>
                                          <p:spTgt spid="3">
                                            <p:txEl>
                                              <p:pRg st="7" end="7"/>
                                            </p:txEl>
                                          </p:spTgt>
                                        </p:tgtEl>
                                        <p:attrNameLst>
                                          <p:attrName>style.color</p:attrName>
                                        </p:attrNameLst>
                                      </p:cBhvr>
                                      <p:to>
                                        <a:schemeClr val="bg1"/>
                                      </p:to>
                                    </p:animClr>
                                    <p:animClr clrSpc="rgb" dir="cw">
                                      <p:cBhvr>
                                        <p:cTn id="61" dur="250" autoRev="1" fill="remove"/>
                                        <p:tgtEl>
                                          <p:spTgt spid="3">
                                            <p:txEl>
                                              <p:pRg st="7" end="7"/>
                                            </p:txEl>
                                          </p:spTgt>
                                        </p:tgtEl>
                                        <p:attrNameLst>
                                          <p:attrName>fillcolor</p:attrName>
                                        </p:attrNameLst>
                                      </p:cBhvr>
                                      <p:to>
                                        <a:schemeClr val="bg1"/>
                                      </p:to>
                                    </p:animClr>
                                    <p:set>
                                      <p:cBhvr>
                                        <p:cTn id="62" dur="250" autoRev="1" fill="remove"/>
                                        <p:tgtEl>
                                          <p:spTgt spid="3">
                                            <p:txEl>
                                              <p:pRg st="7" end="7"/>
                                            </p:txEl>
                                          </p:spTgt>
                                        </p:tgtEl>
                                        <p:attrNameLst>
                                          <p:attrName>fill.type</p:attrName>
                                        </p:attrNameLst>
                                      </p:cBhvr>
                                      <p:to>
                                        <p:strVal val="solid"/>
                                      </p:to>
                                    </p:set>
                                    <p:set>
                                      <p:cBhvr>
                                        <p:cTn id="63" dur="250" autoRev="1" fill="remove"/>
                                        <p:tgtEl>
                                          <p:spTgt spid="3">
                                            <p:txEl>
                                              <p:pRg st="7" end="7"/>
                                            </p:txEl>
                                          </p:spTgt>
                                        </p:tgtEl>
                                        <p:attrNameLst>
                                          <p:attrName>fill.on</p:attrName>
                                        </p:attrNameLst>
                                      </p:cBhvr>
                                      <p:to>
                                        <p:strVal val="true"/>
                                      </p:to>
                                    </p:set>
                                  </p:childTnLst>
                                </p:cTn>
                              </p:par>
                            </p:childTnLst>
                          </p:cTn>
                        </p:par>
                      </p:childTnLst>
                    </p:cTn>
                  </p:par>
                  <p:par>
                    <p:cTn id="64" fill="hold">
                      <p:stCondLst>
                        <p:cond delay="indefinite"/>
                      </p:stCondLst>
                      <p:childTnLst>
                        <p:par>
                          <p:cTn id="65" fill="hold">
                            <p:stCondLst>
                              <p:cond delay="0"/>
                            </p:stCondLst>
                            <p:childTnLst>
                              <p:par>
                                <p:cTn id="66" presetID="27" presetClass="emph" presetSubtype="0" fill="remove" grpId="1" nodeType="clickEffect">
                                  <p:stCondLst>
                                    <p:cond delay="0"/>
                                  </p:stCondLst>
                                  <p:childTnLst>
                                    <p:animClr clrSpc="rgb" dir="cw">
                                      <p:cBhvr override="childStyle">
                                        <p:cTn id="67" dur="250" autoRev="1" fill="remove"/>
                                        <p:tgtEl>
                                          <p:spTgt spid="3">
                                            <p:txEl>
                                              <p:pRg st="8" end="8"/>
                                            </p:txEl>
                                          </p:spTgt>
                                        </p:tgtEl>
                                        <p:attrNameLst>
                                          <p:attrName>style.color</p:attrName>
                                        </p:attrNameLst>
                                      </p:cBhvr>
                                      <p:to>
                                        <a:schemeClr val="bg1"/>
                                      </p:to>
                                    </p:animClr>
                                    <p:animClr clrSpc="rgb" dir="cw">
                                      <p:cBhvr>
                                        <p:cTn id="68" dur="250" autoRev="1" fill="remove"/>
                                        <p:tgtEl>
                                          <p:spTgt spid="3">
                                            <p:txEl>
                                              <p:pRg st="8" end="8"/>
                                            </p:txEl>
                                          </p:spTgt>
                                        </p:tgtEl>
                                        <p:attrNameLst>
                                          <p:attrName>fillcolor</p:attrName>
                                        </p:attrNameLst>
                                      </p:cBhvr>
                                      <p:to>
                                        <a:schemeClr val="bg1"/>
                                      </p:to>
                                    </p:animClr>
                                    <p:set>
                                      <p:cBhvr>
                                        <p:cTn id="69" dur="250" autoRev="1" fill="remove"/>
                                        <p:tgtEl>
                                          <p:spTgt spid="3">
                                            <p:txEl>
                                              <p:pRg st="8" end="8"/>
                                            </p:txEl>
                                          </p:spTgt>
                                        </p:tgtEl>
                                        <p:attrNameLst>
                                          <p:attrName>fill.type</p:attrName>
                                        </p:attrNameLst>
                                      </p:cBhvr>
                                      <p:to>
                                        <p:strVal val="solid"/>
                                      </p:to>
                                    </p:set>
                                    <p:set>
                                      <p:cBhvr>
                                        <p:cTn id="70" dur="250" autoRev="1" fill="remove"/>
                                        <p:tgtEl>
                                          <p:spTgt spid="3">
                                            <p:txEl>
                                              <p:pRg st="8" end="8"/>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4400" dirty="0" smtClean="0"/>
              <a:t>What do you see wrong?</a:t>
            </a:r>
            <a:endParaRPr lang="en-US" sz="4400" dirty="0"/>
          </a:p>
        </p:txBody>
      </p:sp>
      <p:pic>
        <p:nvPicPr>
          <p:cNvPr id="2050" name="Picture 2" descr="C:\Users\hcrawford\AppData\Local\Microsoft\Windows\Temporary Internet Files\Content.IE5\U3E9W0U5\821px-Red_Checkmark.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2341" y="2438400"/>
            <a:ext cx="2749227" cy="342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9352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534400" cy="5445125"/>
          </a:xfrm>
        </p:spPr>
        <p:txBody>
          <a:bodyPr/>
          <a:lstStyle/>
          <a:p>
            <a:r>
              <a:rPr lang="en-US" sz="2600" dirty="0" smtClean="0"/>
              <a:t>March 28-31 purchases were reported in 2</a:t>
            </a:r>
            <a:r>
              <a:rPr lang="en-US" sz="2600" baseline="30000" dirty="0" smtClean="0"/>
              <a:t>nd</a:t>
            </a:r>
            <a:r>
              <a:rPr lang="en-US" sz="2600" dirty="0" smtClean="0"/>
              <a:t> Qtr., 2015.</a:t>
            </a:r>
          </a:p>
          <a:p>
            <a:r>
              <a:rPr lang="en-US" sz="2600" dirty="0" smtClean="0"/>
              <a:t>March 28-31 purchases were not included on the fuel card statements provided.</a:t>
            </a:r>
          </a:p>
          <a:p>
            <a:r>
              <a:rPr lang="en-US" sz="2600" dirty="0" smtClean="0"/>
              <a:t>One fuel receipt provided doesn’t list the unit number</a:t>
            </a:r>
          </a:p>
          <a:p>
            <a:r>
              <a:rPr lang="en-US" sz="2600" dirty="0" smtClean="0"/>
              <a:t>4/7 fuel purchase recorded on driver’s trip sheet but not on either fuel statement.</a:t>
            </a:r>
          </a:p>
          <a:p>
            <a:r>
              <a:rPr lang="en-US" sz="2600" dirty="0" smtClean="0"/>
              <a:t>4/26 fuel purchase recorded on local vendor statement that is not recorded on trip sheet (odometer reading not of this unit).</a:t>
            </a:r>
          </a:p>
          <a:p>
            <a:r>
              <a:rPr lang="en-US" sz="2600" dirty="0" smtClean="0"/>
              <a:t>5/6 fuel purchase (Marion, IN) recorded on the fuel card statement but not recorded on any trip sheet.</a:t>
            </a:r>
            <a:endParaRPr lang="en-US" sz="2600" dirty="0"/>
          </a:p>
        </p:txBody>
      </p:sp>
    </p:spTree>
    <p:extLst>
      <p:ext uri="{BB962C8B-B14F-4D97-AF65-F5344CB8AC3E}">
        <p14:creationId xmlns:p14="http://schemas.microsoft.com/office/powerpoint/2010/main" val="11731582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5/6 fuel purchase location</a:t>
            </a:r>
            <a:endParaRPr lang="en-US" dirty="0"/>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305800" cy="437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bwMode="auto">
          <a:xfrm flipH="1">
            <a:off x="3962400" y="4648200"/>
            <a:ext cx="381000" cy="1371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 name="TextBox 9"/>
          <p:cNvSpPr txBox="1"/>
          <p:nvPr/>
        </p:nvSpPr>
        <p:spPr>
          <a:xfrm>
            <a:off x="3200400" y="6019800"/>
            <a:ext cx="1752600" cy="400110"/>
          </a:xfrm>
          <a:prstGeom prst="rect">
            <a:avLst/>
          </a:prstGeom>
          <a:noFill/>
        </p:spPr>
        <p:txBody>
          <a:bodyPr wrap="square" rtlCol="0">
            <a:spAutoFit/>
          </a:bodyPr>
          <a:lstStyle/>
          <a:p>
            <a:r>
              <a:rPr lang="en-US" sz="2000" dirty="0" smtClean="0"/>
              <a:t>5/8 trip to WA</a:t>
            </a:r>
            <a:endParaRPr lang="en-US" sz="2000" dirty="0"/>
          </a:p>
        </p:txBody>
      </p:sp>
      <p:cxnSp>
        <p:nvCxnSpPr>
          <p:cNvPr id="12" name="Straight Arrow Connector 11"/>
          <p:cNvCxnSpPr/>
          <p:nvPr/>
        </p:nvCxnSpPr>
        <p:spPr bwMode="auto">
          <a:xfrm flipH="1" flipV="1">
            <a:off x="7391400" y="1219200"/>
            <a:ext cx="304800" cy="1676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 name="TextBox 12"/>
          <p:cNvSpPr txBox="1"/>
          <p:nvPr/>
        </p:nvSpPr>
        <p:spPr>
          <a:xfrm>
            <a:off x="6781800" y="914400"/>
            <a:ext cx="1676400" cy="400110"/>
          </a:xfrm>
          <a:prstGeom prst="rect">
            <a:avLst/>
          </a:prstGeom>
          <a:noFill/>
        </p:spPr>
        <p:txBody>
          <a:bodyPr wrap="square" rtlCol="0">
            <a:spAutoFit/>
          </a:bodyPr>
          <a:lstStyle/>
          <a:p>
            <a:r>
              <a:rPr lang="en-US" sz="2000" dirty="0" smtClean="0"/>
              <a:t>Marion, IN</a:t>
            </a:r>
            <a:endParaRPr lang="en-US" sz="2000" dirty="0"/>
          </a:p>
        </p:txBody>
      </p:sp>
      <p:cxnSp>
        <p:nvCxnSpPr>
          <p:cNvPr id="15" name="Straight Arrow Connector 14"/>
          <p:cNvCxnSpPr/>
          <p:nvPr/>
        </p:nvCxnSpPr>
        <p:spPr bwMode="auto">
          <a:xfrm flipH="1">
            <a:off x="6781800" y="4648200"/>
            <a:ext cx="609600" cy="1371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6" name="TextBox 15"/>
          <p:cNvSpPr txBox="1"/>
          <p:nvPr/>
        </p:nvSpPr>
        <p:spPr>
          <a:xfrm>
            <a:off x="5867400" y="6019800"/>
            <a:ext cx="1524000" cy="400110"/>
          </a:xfrm>
          <a:prstGeom prst="rect">
            <a:avLst/>
          </a:prstGeom>
          <a:noFill/>
        </p:spPr>
        <p:txBody>
          <a:bodyPr wrap="square" rtlCol="0">
            <a:spAutoFit/>
          </a:bodyPr>
          <a:lstStyle/>
          <a:p>
            <a:r>
              <a:rPr lang="en-US" sz="2000" dirty="0" smtClean="0"/>
              <a:t>Jasper, IN</a:t>
            </a:r>
            <a:endParaRPr lang="en-US" sz="2000" dirty="0"/>
          </a:p>
        </p:txBody>
      </p:sp>
    </p:spTree>
    <p:extLst>
      <p:ext uri="{BB962C8B-B14F-4D97-AF65-F5344CB8AC3E}">
        <p14:creationId xmlns:p14="http://schemas.microsoft.com/office/powerpoint/2010/main" val="14451645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685800"/>
          </a:xfrm>
        </p:spPr>
        <p:txBody>
          <a:bodyPr/>
          <a:lstStyle/>
          <a:p>
            <a:pPr marL="342900" lvl="0" indent="-342900">
              <a:spcBef>
                <a:spcPct val="20000"/>
              </a:spcBef>
            </a:pPr>
            <a:r>
              <a:rPr lang="en-US" sz="2800" dirty="0">
                <a:solidFill>
                  <a:srgbClr val="000000"/>
                </a:solidFill>
                <a:cs typeface="+mn-cs"/>
              </a:rPr>
              <a:t>When comparing the Audited vs. Reported </a:t>
            </a:r>
            <a:r>
              <a:rPr lang="en-US" sz="2800" dirty="0" smtClean="0">
                <a:solidFill>
                  <a:srgbClr val="000000"/>
                </a:solidFill>
                <a:cs typeface="+mn-cs"/>
              </a:rPr>
              <a:t>Gallons differences were found</a:t>
            </a:r>
            <a:r>
              <a:rPr lang="en-US" sz="3200" dirty="0" smtClean="0">
                <a:solidFill>
                  <a:srgbClr val="000000"/>
                </a:solidFill>
                <a:cs typeface="+mn-cs"/>
              </a:rPr>
              <a:t> </a:t>
            </a:r>
            <a:r>
              <a:rPr lang="en-US" sz="3200" dirty="0">
                <a:solidFill>
                  <a:srgbClr val="000000"/>
                </a:solidFill>
                <a:cs typeface="+mn-cs"/>
              </a:rPr>
              <a:t/>
            </a:r>
            <a:br>
              <a:rPr lang="en-US" sz="3200" dirty="0">
                <a:solidFill>
                  <a:srgbClr val="000000"/>
                </a:solidFill>
                <a:cs typeface="+mn-cs"/>
              </a:rPr>
            </a:br>
            <a:endParaRPr lang="en-US" dirty="0"/>
          </a:p>
        </p:txBody>
      </p:sp>
      <p:sp>
        <p:nvSpPr>
          <p:cNvPr id="3" name="Content Placeholder 2"/>
          <p:cNvSpPr>
            <a:spLocks noGrp="1"/>
          </p:cNvSpPr>
          <p:nvPr>
            <p:ph idx="1"/>
          </p:nvPr>
        </p:nvSpPr>
        <p:spPr/>
        <p:txBody>
          <a:bodyPr/>
          <a:lstStyle/>
          <a:p>
            <a:r>
              <a:rPr lang="en-US" dirty="0" smtClean="0"/>
              <a:t>What would you do with the unsupported fuel purchase?</a:t>
            </a:r>
          </a:p>
          <a:p>
            <a:r>
              <a:rPr lang="en-US" dirty="0" smtClean="0"/>
              <a:t>Would you project these errors or isolate?</a:t>
            </a:r>
          </a:p>
          <a:p>
            <a:r>
              <a:rPr lang="en-US" dirty="0" smtClean="0"/>
              <a:t>Would you expand any of your search to other units or quarters to see if the errors are recurring?</a:t>
            </a:r>
            <a:endParaRPr lang="en-US" dirty="0"/>
          </a:p>
        </p:txBody>
      </p:sp>
    </p:spTree>
    <p:extLst>
      <p:ext uri="{BB962C8B-B14F-4D97-AF65-F5344CB8AC3E}">
        <p14:creationId xmlns:p14="http://schemas.microsoft.com/office/powerpoint/2010/main" val="29254656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C00000"/>
                </a:solidFill>
              </a:rPr>
              <a:t>Other fuel issues you frequently find that were not in this case study:</a:t>
            </a:r>
            <a:endParaRPr lang="en-US" sz="3600" dirty="0">
              <a:solidFill>
                <a:srgbClr val="C00000"/>
              </a:solidFill>
            </a:endParaRPr>
          </a:p>
        </p:txBody>
      </p:sp>
      <p:sp>
        <p:nvSpPr>
          <p:cNvPr id="3" name="Content Placeholder 2"/>
          <p:cNvSpPr>
            <a:spLocks noGrp="1"/>
          </p:cNvSpPr>
          <p:nvPr>
            <p:ph idx="1"/>
          </p:nvPr>
        </p:nvSpPr>
        <p:spPr/>
        <p:txBody>
          <a:bodyPr/>
          <a:lstStyle/>
          <a:p>
            <a:r>
              <a:rPr lang="en-US" dirty="0" smtClean="0"/>
              <a:t>Prepay fuel receipts </a:t>
            </a:r>
          </a:p>
          <a:p>
            <a:pPr marL="0" indent="0">
              <a:buNone/>
            </a:pPr>
            <a:endParaRPr lang="en-US" dirty="0" smtClean="0"/>
          </a:p>
          <a:p>
            <a:r>
              <a:rPr lang="en-US" dirty="0" smtClean="0"/>
              <a:t>Bulk fuel</a:t>
            </a:r>
          </a:p>
          <a:p>
            <a:pPr marL="0" indent="0">
              <a:buNone/>
            </a:pPr>
            <a:endParaRPr lang="en-US" dirty="0" smtClean="0"/>
          </a:p>
          <a:p>
            <a:r>
              <a:rPr lang="en-US" dirty="0" smtClean="0"/>
              <a:t>Fuel Receipts without dates or vendor information</a:t>
            </a:r>
          </a:p>
          <a:p>
            <a:pPr marL="0" indent="0">
              <a:buNone/>
            </a:pPr>
            <a:endParaRPr lang="en-US" dirty="0" smtClean="0"/>
          </a:p>
          <a:p>
            <a:r>
              <a:rPr lang="en-US" dirty="0" err="1" smtClean="0"/>
              <a:t>DEF</a:t>
            </a:r>
            <a:r>
              <a:rPr lang="en-US" dirty="0" smtClean="0"/>
              <a:t> and Reefer Fuel</a:t>
            </a:r>
          </a:p>
          <a:p>
            <a:pPr marL="0" indent="0">
              <a:buNone/>
            </a:pPr>
            <a:endParaRPr lang="en-US" dirty="0"/>
          </a:p>
        </p:txBody>
      </p:sp>
      <p:pic>
        <p:nvPicPr>
          <p:cNvPr id="4099" name="Picture 3" descr="C:\Users\hcrawford\AppData\Local\Microsoft\Windows\Temporary Internet Files\Content.IE5\TED94H5O\255269887[1].jpg"/>
          <p:cNvPicPr>
            <a:picLocks noChangeAspect="1" noChangeArrowheads="1"/>
          </p:cNvPicPr>
          <p:nvPr/>
        </p:nvPicPr>
        <p:blipFill rotWithShape="1">
          <a:blip r:embed="rId2">
            <a:extLst>
              <a:ext uri="{28A0092B-C50C-407E-A947-70E740481C1C}">
                <a14:useLocalDpi xmlns:a14="http://schemas.microsoft.com/office/drawing/2010/main" val="0"/>
              </a:ext>
            </a:extLst>
          </a:blip>
          <a:srcRect l="22259" t="16357" r="30378" b="14664"/>
          <a:stretch/>
        </p:blipFill>
        <p:spPr bwMode="auto">
          <a:xfrm>
            <a:off x="6444609" y="1295400"/>
            <a:ext cx="1861191"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2740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Vehicle Tracking System Records</a:t>
            </a:r>
            <a:endParaRPr lang="en-US" sz="3600" dirty="0"/>
          </a:p>
        </p:txBody>
      </p:sp>
      <p:pic>
        <p:nvPicPr>
          <p:cNvPr id="5122" name="Picture 2" descr="C:\Users\hcrawford\AppData\Local\Microsoft\Windows\Temporary Internet Files\Content.IE5\KWL0O76D\ben-Icon-Geolocalisation-Satellite[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6496"/>
          <a:stretch/>
        </p:blipFill>
        <p:spPr bwMode="auto">
          <a:xfrm>
            <a:off x="914401" y="1371600"/>
            <a:ext cx="219738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hcrawford\AppData\Local\Microsoft\Windows\Temporary Internet Files\Content.IE5\U3E9W0U5\truc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202493"/>
            <a:ext cx="3563959" cy="503854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hcrawford\AppData\Local\Microsoft\Windows\Temporary Internet Files\Content.IE5\42OA77NZ\GPS%20Structure_0[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541506"/>
            <a:ext cx="2257425" cy="1811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5651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IRP</a:t>
            </a:r>
            <a:r>
              <a:rPr lang="en-US" dirty="0" smtClean="0"/>
              <a:t> Plan Section 1010 (b) </a:t>
            </a:r>
            <a:endParaRPr lang="en-US" dirty="0"/>
          </a:p>
        </p:txBody>
      </p:sp>
      <p:sp>
        <p:nvSpPr>
          <p:cNvPr id="3" name="Content Placeholder 2"/>
          <p:cNvSpPr>
            <a:spLocks noGrp="1"/>
          </p:cNvSpPr>
          <p:nvPr>
            <p:ph idx="1"/>
          </p:nvPr>
        </p:nvSpPr>
        <p:spPr>
          <a:xfrm>
            <a:off x="685800" y="990600"/>
            <a:ext cx="7772400" cy="4759325"/>
          </a:xfrm>
        </p:spPr>
        <p:txBody>
          <a:bodyPr/>
          <a:lstStyle/>
          <a:p>
            <a:r>
              <a:rPr lang="en-US" sz="2000" dirty="0"/>
              <a:t>(b) For Records produced wholly or partly by a vehicle-tracking system, including a system based on a global positioning system (GPS): </a:t>
            </a:r>
            <a:endParaRPr lang="en-US" sz="2000" dirty="0" smtClean="0"/>
          </a:p>
          <a:p>
            <a:pPr marL="857250" lvl="1" indent="-400050">
              <a:buAutoNum type="romanLcParenBoth"/>
            </a:pPr>
            <a:r>
              <a:rPr lang="en-US" sz="1700" dirty="0" smtClean="0"/>
              <a:t> the </a:t>
            </a:r>
            <a:r>
              <a:rPr lang="en-US" sz="1700" dirty="0"/>
              <a:t>original GPS or other location data for the Vehicle to which the </a:t>
            </a:r>
            <a:r>
              <a:rPr lang="en-US" sz="1700" dirty="0" smtClean="0"/>
              <a:t>  	Records </a:t>
            </a:r>
            <a:r>
              <a:rPr lang="en-US" sz="1700" dirty="0"/>
              <a:t>pertain </a:t>
            </a:r>
            <a:endParaRPr lang="en-US" sz="1700" dirty="0" smtClean="0"/>
          </a:p>
          <a:p>
            <a:pPr marL="857250" lvl="1" indent="-400050">
              <a:buAutoNum type="romanLcParenBoth"/>
            </a:pPr>
            <a:r>
              <a:rPr lang="en-US" sz="1700" dirty="0" smtClean="0"/>
              <a:t> the </a:t>
            </a:r>
            <a:r>
              <a:rPr lang="en-US" sz="1700" dirty="0"/>
              <a:t>date and time of each GPS or other system reading </a:t>
            </a:r>
            <a:endParaRPr lang="en-US" sz="1700" dirty="0" smtClean="0"/>
          </a:p>
          <a:p>
            <a:pPr marL="857250" lvl="1" indent="-400050">
              <a:buAutoNum type="romanLcParenBoth"/>
            </a:pPr>
            <a:r>
              <a:rPr lang="en-US" sz="1700" dirty="0" smtClean="0"/>
              <a:t> the </a:t>
            </a:r>
            <a:r>
              <a:rPr lang="en-US" sz="1700" dirty="0"/>
              <a:t>location of each GPS or other system reading </a:t>
            </a:r>
            <a:endParaRPr lang="en-US" sz="1700" dirty="0" smtClean="0"/>
          </a:p>
          <a:p>
            <a:pPr marL="857250" lvl="1" indent="-400050">
              <a:buAutoNum type="romanLcParenBoth"/>
            </a:pPr>
            <a:r>
              <a:rPr lang="en-US" sz="1700" dirty="0" smtClean="0"/>
              <a:t> the </a:t>
            </a:r>
            <a:r>
              <a:rPr lang="en-US" sz="1700" dirty="0"/>
              <a:t>beginning and ending reading from the odometer, </a:t>
            </a:r>
            <a:r>
              <a:rPr lang="en-US" sz="1700" dirty="0" err="1"/>
              <a:t>hubodometer</a:t>
            </a:r>
            <a:r>
              <a:rPr lang="en-US" sz="1700" dirty="0"/>
              <a:t>, </a:t>
            </a:r>
            <a:r>
              <a:rPr lang="en-US" sz="1700" dirty="0" smtClean="0"/>
              <a:t>	engine </a:t>
            </a:r>
            <a:r>
              <a:rPr lang="en-US" sz="1700" dirty="0"/>
              <a:t>control module (</a:t>
            </a:r>
            <a:r>
              <a:rPr lang="en-US" sz="1700" dirty="0" err="1"/>
              <a:t>ECM</a:t>
            </a:r>
            <a:r>
              <a:rPr lang="en-US" sz="1700" dirty="0"/>
              <a:t>), or any similar device for the period to </a:t>
            </a:r>
            <a:r>
              <a:rPr lang="en-US" sz="1700" dirty="0" smtClean="0"/>
              <a:t>	which the </a:t>
            </a:r>
            <a:r>
              <a:rPr lang="en-US" sz="1700" dirty="0"/>
              <a:t>Records pertain </a:t>
            </a:r>
            <a:endParaRPr lang="en-US" sz="1700" dirty="0" smtClean="0"/>
          </a:p>
          <a:p>
            <a:pPr marL="857250" lvl="1" indent="-400050">
              <a:buAutoNum type="romanLcParenBoth"/>
            </a:pPr>
            <a:r>
              <a:rPr lang="en-US" sz="1700" dirty="0" smtClean="0"/>
              <a:t> the </a:t>
            </a:r>
            <a:r>
              <a:rPr lang="en-US" sz="1700" dirty="0"/>
              <a:t>calculated distance between each GPS or other system reading </a:t>
            </a:r>
            <a:endParaRPr lang="en-US" sz="1700" dirty="0" smtClean="0"/>
          </a:p>
          <a:p>
            <a:pPr marL="857250" lvl="1" indent="-400050">
              <a:buAutoNum type="romanLcParenBoth"/>
            </a:pPr>
            <a:r>
              <a:rPr lang="en-US" sz="1700" dirty="0" smtClean="0"/>
              <a:t> the </a:t>
            </a:r>
            <a:r>
              <a:rPr lang="en-US" sz="1700" dirty="0"/>
              <a:t>route of the Vehicle’s travel </a:t>
            </a:r>
            <a:endParaRPr lang="en-US" sz="1700" dirty="0" smtClean="0"/>
          </a:p>
          <a:p>
            <a:pPr marL="857250" lvl="1" indent="-400050">
              <a:buAutoNum type="romanLcParenBoth"/>
            </a:pPr>
            <a:r>
              <a:rPr lang="en-US" sz="1700" dirty="0" smtClean="0"/>
              <a:t> the </a:t>
            </a:r>
            <a:r>
              <a:rPr lang="en-US" sz="1700" dirty="0"/>
              <a:t>total distance traveled by the Vehicle </a:t>
            </a:r>
            <a:endParaRPr lang="en-US" sz="1700" dirty="0" smtClean="0"/>
          </a:p>
          <a:p>
            <a:pPr marL="857250" lvl="1" indent="-400050">
              <a:buAutoNum type="romanLcParenBoth"/>
            </a:pPr>
            <a:r>
              <a:rPr lang="en-US" sz="1700" dirty="0" smtClean="0"/>
              <a:t> the </a:t>
            </a:r>
            <a:r>
              <a:rPr lang="en-US" sz="1700" dirty="0"/>
              <a:t>distance traveled in each jurisdiction </a:t>
            </a:r>
            <a:endParaRPr lang="en-US" sz="1700" dirty="0" smtClean="0"/>
          </a:p>
          <a:p>
            <a:pPr marL="857250" lvl="1" indent="-400050">
              <a:buAutoNum type="romanLcParenBoth"/>
            </a:pPr>
            <a:r>
              <a:rPr lang="en-US" sz="1700" dirty="0" smtClean="0"/>
              <a:t> the </a:t>
            </a:r>
            <a:r>
              <a:rPr lang="en-US" sz="1700" dirty="0"/>
              <a:t>Vehicle identification number or Vehicle unit number </a:t>
            </a:r>
          </a:p>
        </p:txBody>
      </p:sp>
    </p:spTree>
    <p:extLst>
      <p:ext uri="{BB962C8B-B14F-4D97-AF65-F5344CB8AC3E}">
        <p14:creationId xmlns:p14="http://schemas.microsoft.com/office/powerpoint/2010/main" val="8786683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685800"/>
          </a:xfrm>
        </p:spPr>
        <p:txBody>
          <a:bodyPr/>
          <a:lstStyle/>
          <a:p>
            <a:r>
              <a:rPr lang="en-US" sz="3600" dirty="0" err="1" smtClean="0"/>
              <a:t>IFTA</a:t>
            </a:r>
            <a:r>
              <a:rPr lang="en-US" sz="3600" dirty="0" smtClean="0"/>
              <a:t> Procedures Manual </a:t>
            </a:r>
            <a:r>
              <a:rPr lang="en-US" sz="3600" dirty="0" err="1" smtClean="0"/>
              <a:t>P640</a:t>
            </a:r>
            <a:r>
              <a:rPr lang="en-US" sz="3600" dirty="0" smtClean="0"/>
              <a:t> –</a:t>
            </a:r>
            <a:br>
              <a:rPr lang="en-US" sz="3600" dirty="0" smtClean="0"/>
            </a:br>
            <a:r>
              <a:rPr lang="en-US" sz="3600" dirty="0" smtClean="0"/>
              <a:t>Data Collection Requirements</a:t>
            </a:r>
            <a:r>
              <a:rPr lang="en-US" dirty="0" smtClean="0"/>
              <a:t>  </a:t>
            </a:r>
            <a:endParaRPr lang="en-US" dirty="0"/>
          </a:p>
        </p:txBody>
      </p:sp>
      <p:sp>
        <p:nvSpPr>
          <p:cNvPr id="3" name="Content Placeholder 2"/>
          <p:cNvSpPr>
            <a:spLocks noGrp="1"/>
          </p:cNvSpPr>
          <p:nvPr>
            <p:ph idx="1"/>
          </p:nvPr>
        </p:nvSpPr>
        <p:spPr>
          <a:xfrm>
            <a:off x="609600" y="1600200"/>
            <a:ext cx="8305800" cy="4378325"/>
          </a:xfrm>
        </p:spPr>
        <p:txBody>
          <a:bodyPr/>
          <a:lstStyle/>
          <a:p>
            <a:pPr marL="0" indent="0">
              <a:buNone/>
            </a:pPr>
            <a:r>
              <a:rPr lang="en-US" sz="2600" dirty="0"/>
              <a:t>.100 Required Trip Data</a:t>
            </a:r>
          </a:p>
          <a:p>
            <a:pPr marL="0" indent="0">
              <a:buNone/>
            </a:pPr>
            <a:r>
              <a:rPr lang="en-US" sz="2000" dirty="0" smtClean="0"/>
              <a:t>	.</a:t>
            </a:r>
            <a:r>
              <a:rPr lang="en-US" sz="2000" dirty="0"/>
              <a:t>005 Date of Trip (starting and ending);</a:t>
            </a:r>
          </a:p>
          <a:p>
            <a:pPr marL="0" indent="0">
              <a:buNone/>
            </a:pPr>
            <a:r>
              <a:rPr lang="en-US" sz="2000" dirty="0" smtClean="0"/>
              <a:t>	.</a:t>
            </a:r>
            <a:r>
              <a:rPr lang="en-US" sz="2000" dirty="0"/>
              <a:t>010 Trip origin and destination (location code is acceptable);</a:t>
            </a:r>
          </a:p>
          <a:p>
            <a:pPr marL="0" indent="0">
              <a:buNone/>
            </a:pPr>
            <a:r>
              <a:rPr lang="en-US" sz="2000" dirty="0" smtClean="0"/>
              <a:t>	.</a:t>
            </a:r>
            <a:r>
              <a:rPr lang="en-US" sz="2000" dirty="0"/>
              <a:t>015 Routes of travel or latitude/longitude positions used in lieu </a:t>
            </a:r>
            <a:r>
              <a:rPr lang="en-US" sz="2000" dirty="0" smtClean="0"/>
              <a:t>		thereof </a:t>
            </a:r>
            <a:r>
              <a:rPr lang="en-US" sz="2000" dirty="0"/>
              <a:t>(may be waived by base jurisdiction</a:t>
            </a:r>
            <a:r>
              <a:rPr lang="en-US" sz="2000" dirty="0" smtClean="0"/>
              <a:t>).</a:t>
            </a:r>
          </a:p>
          <a:p>
            <a:pPr marL="0" indent="0">
              <a:buNone/>
            </a:pPr>
            <a:r>
              <a:rPr lang="en-US" sz="2000" dirty="0" smtClean="0"/>
              <a:t>	.</a:t>
            </a:r>
            <a:r>
              <a:rPr lang="en-US" sz="2000" dirty="0"/>
              <a:t>020 Beginning and ending odometer or </a:t>
            </a:r>
            <a:r>
              <a:rPr lang="en-US" sz="2000" dirty="0" err="1"/>
              <a:t>hubodometer</a:t>
            </a:r>
            <a:r>
              <a:rPr lang="en-US" sz="2000" dirty="0"/>
              <a:t> reading </a:t>
            </a:r>
            <a:r>
              <a:rPr lang="en-US" sz="2000" dirty="0" smtClean="0"/>
              <a:t>		of </a:t>
            </a:r>
            <a:r>
              <a:rPr lang="en-US" sz="2000" dirty="0"/>
              <a:t>the trip (may </a:t>
            </a:r>
            <a:r>
              <a:rPr lang="en-US" sz="2000" dirty="0" smtClean="0"/>
              <a:t>be waived </a:t>
            </a:r>
            <a:r>
              <a:rPr lang="en-US" sz="2000" dirty="0"/>
              <a:t>by base jurisdiction);</a:t>
            </a:r>
          </a:p>
          <a:p>
            <a:pPr marL="0" indent="0">
              <a:buNone/>
            </a:pPr>
            <a:r>
              <a:rPr lang="en-US" sz="2000" dirty="0" smtClean="0"/>
              <a:t>	.</a:t>
            </a:r>
            <a:r>
              <a:rPr lang="en-US" sz="2000" dirty="0"/>
              <a:t>025 Total trip distance;</a:t>
            </a:r>
          </a:p>
          <a:p>
            <a:pPr marL="0" indent="0">
              <a:buNone/>
            </a:pPr>
            <a:r>
              <a:rPr lang="en-US" sz="2000" dirty="0" smtClean="0"/>
              <a:t>	.</a:t>
            </a:r>
            <a:r>
              <a:rPr lang="en-US" sz="2000" dirty="0"/>
              <a:t>030 Distance by jurisdiction;</a:t>
            </a:r>
          </a:p>
          <a:p>
            <a:pPr marL="0" indent="0">
              <a:buNone/>
            </a:pPr>
            <a:r>
              <a:rPr lang="en-US" sz="2000" dirty="0" smtClean="0"/>
              <a:t>	.</a:t>
            </a:r>
            <a:r>
              <a:rPr lang="en-US" sz="2000" dirty="0"/>
              <a:t>035 Power unit number or vehicle identification number;</a:t>
            </a:r>
          </a:p>
          <a:p>
            <a:pPr marL="0" indent="0">
              <a:buNone/>
            </a:pPr>
            <a:r>
              <a:rPr lang="en-US" sz="2000" dirty="0" smtClean="0"/>
              <a:t>	.</a:t>
            </a:r>
            <a:r>
              <a:rPr lang="en-US" sz="2000" dirty="0"/>
              <a:t>040 Vehicle fleet number; and</a:t>
            </a:r>
          </a:p>
          <a:p>
            <a:pPr marL="0" indent="0">
              <a:buNone/>
            </a:pPr>
            <a:r>
              <a:rPr lang="en-US" sz="2000" dirty="0" smtClean="0"/>
              <a:t>	.</a:t>
            </a:r>
            <a:r>
              <a:rPr lang="en-US" sz="2000" dirty="0"/>
              <a:t>045 Registrant's name.</a:t>
            </a:r>
          </a:p>
          <a:p>
            <a:pPr marL="0" indent="0">
              <a:buNone/>
            </a:pPr>
            <a:endParaRPr lang="en-US" sz="1800" dirty="0"/>
          </a:p>
          <a:p>
            <a:pPr marL="0" indent="0">
              <a:buNone/>
            </a:pPr>
            <a:endParaRPr lang="en-US" dirty="0"/>
          </a:p>
        </p:txBody>
      </p:sp>
      <p:sp>
        <p:nvSpPr>
          <p:cNvPr id="4" name="TextBox 3"/>
          <p:cNvSpPr txBox="1"/>
          <p:nvPr/>
        </p:nvSpPr>
        <p:spPr>
          <a:xfrm>
            <a:off x="381000" y="1219200"/>
            <a:ext cx="3886200" cy="461665"/>
          </a:xfrm>
          <a:prstGeom prst="rect">
            <a:avLst/>
          </a:prstGeom>
          <a:noFill/>
        </p:spPr>
        <p:txBody>
          <a:bodyPr wrap="square" rtlCol="0">
            <a:spAutoFit/>
          </a:bodyPr>
          <a:lstStyle/>
          <a:p>
            <a:r>
              <a:rPr lang="en-US" dirty="0" smtClean="0"/>
              <a:t>Current Language</a:t>
            </a:r>
            <a:endParaRPr lang="en-US" dirty="0"/>
          </a:p>
        </p:txBody>
      </p:sp>
    </p:spTree>
    <p:extLst>
      <p:ext uri="{BB962C8B-B14F-4D97-AF65-F5344CB8AC3E}">
        <p14:creationId xmlns:p14="http://schemas.microsoft.com/office/powerpoint/2010/main" val="238665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686800" cy="4800600"/>
          </a:xfrm>
        </p:spPr>
        <p:txBody>
          <a:bodyPr/>
          <a:lstStyle/>
          <a:p>
            <a:pPr marL="0" indent="0">
              <a:buNone/>
            </a:pPr>
            <a:r>
              <a:rPr lang="en-US" sz="2000" dirty="0"/>
              <a:t>.200</a:t>
            </a:r>
            <a:r>
              <a:rPr lang="en-US" sz="2000" b="1" dirty="0"/>
              <a:t> </a:t>
            </a:r>
            <a:r>
              <a:rPr lang="en-US" sz="2000" dirty="0"/>
              <a:t>Distance records produced wholly or partly by a vehicle-tracking system, including a system based on a global positioning system (GPS):</a:t>
            </a:r>
          </a:p>
          <a:p>
            <a:pPr marL="0" indent="0">
              <a:buNone/>
            </a:pPr>
            <a:r>
              <a:rPr lang="en-US" sz="1800" dirty="0" smtClean="0"/>
              <a:t>	.</a:t>
            </a:r>
            <a:r>
              <a:rPr lang="en-US" sz="1800" dirty="0"/>
              <a:t>005 the original GPS or other location data for the vehicle to which the </a:t>
            </a:r>
            <a:r>
              <a:rPr lang="en-US" sz="1800" dirty="0" smtClean="0"/>
              <a:t>			records pertain </a:t>
            </a:r>
          </a:p>
          <a:p>
            <a:pPr marL="0" indent="0">
              <a:buNone/>
            </a:pPr>
            <a:r>
              <a:rPr lang="en-US" sz="1800" dirty="0" smtClean="0"/>
              <a:t>	.</a:t>
            </a:r>
            <a:r>
              <a:rPr lang="en-US" sz="1800" dirty="0"/>
              <a:t>010 the date and time of each GPS or other system reading, at </a:t>
            </a:r>
            <a:r>
              <a:rPr lang="en-US" sz="1800" dirty="0" smtClean="0"/>
              <a:t>intervals		sufficient </a:t>
            </a:r>
            <a:r>
              <a:rPr lang="en-US" sz="1800" dirty="0"/>
              <a:t>to validate the total distance traveled in each </a:t>
            </a:r>
            <a:r>
              <a:rPr lang="en-US" sz="1800" dirty="0" smtClean="0"/>
              <a:t>jurisdiction</a:t>
            </a:r>
            <a:endParaRPr lang="en-US" sz="1800" dirty="0"/>
          </a:p>
          <a:p>
            <a:pPr marL="0" indent="0">
              <a:buNone/>
            </a:pPr>
            <a:r>
              <a:rPr lang="en-US" sz="1800" dirty="0" smtClean="0"/>
              <a:t>	.</a:t>
            </a:r>
            <a:r>
              <a:rPr lang="en-US" sz="1800" dirty="0"/>
              <a:t>015 the location of each GPS or other system reading</a:t>
            </a:r>
          </a:p>
          <a:p>
            <a:pPr marL="0" indent="0">
              <a:buNone/>
            </a:pPr>
            <a:r>
              <a:rPr lang="en-US" sz="1800" dirty="0" smtClean="0"/>
              <a:t>	.</a:t>
            </a:r>
            <a:r>
              <a:rPr lang="en-US" sz="1800" dirty="0"/>
              <a:t>020 the beginning and ending reading from the odometer, </a:t>
            </a:r>
            <a:r>
              <a:rPr lang="en-US" sz="1800" dirty="0" err="1"/>
              <a:t>hubodometer</a:t>
            </a:r>
            <a:r>
              <a:rPr lang="en-US" sz="1800" dirty="0"/>
              <a:t>, </a:t>
            </a:r>
            <a:r>
              <a:rPr lang="en-US" sz="1800" dirty="0" smtClean="0"/>
              <a:t>		engine control </a:t>
            </a:r>
            <a:r>
              <a:rPr lang="en-US" sz="1800" dirty="0"/>
              <a:t>module (</a:t>
            </a:r>
            <a:r>
              <a:rPr lang="en-US" sz="1800" dirty="0" err="1"/>
              <a:t>ECM</a:t>
            </a:r>
            <a:r>
              <a:rPr lang="en-US" sz="1800" dirty="0"/>
              <a:t>), or any similar device for the period </a:t>
            </a:r>
            <a:r>
              <a:rPr lang="en-US" sz="1800" dirty="0" smtClean="0"/>
              <a:t>		to </a:t>
            </a:r>
            <a:r>
              <a:rPr lang="en-US" sz="1800" dirty="0"/>
              <a:t>which </a:t>
            </a:r>
            <a:r>
              <a:rPr lang="en-US" sz="1800" dirty="0" smtClean="0"/>
              <a:t>the records </a:t>
            </a:r>
            <a:r>
              <a:rPr lang="en-US" sz="1800" dirty="0"/>
              <a:t>pertain</a:t>
            </a:r>
          </a:p>
          <a:p>
            <a:pPr marL="0" indent="0">
              <a:buNone/>
            </a:pPr>
            <a:r>
              <a:rPr lang="en-US" sz="1800" dirty="0" smtClean="0"/>
              <a:t>	.</a:t>
            </a:r>
            <a:r>
              <a:rPr lang="en-US" sz="1800" dirty="0"/>
              <a:t>025 the calculated distance between each GPS or other system reading</a:t>
            </a:r>
          </a:p>
          <a:p>
            <a:pPr marL="0" indent="0">
              <a:buNone/>
            </a:pPr>
            <a:r>
              <a:rPr lang="en-US" sz="1800" dirty="0" smtClean="0"/>
              <a:t>	.</a:t>
            </a:r>
            <a:r>
              <a:rPr lang="en-US" sz="1800" dirty="0"/>
              <a:t>030 the route of the vehicle’s travel</a:t>
            </a:r>
          </a:p>
          <a:p>
            <a:pPr marL="0" indent="0">
              <a:buNone/>
            </a:pPr>
            <a:r>
              <a:rPr lang="en-US" sz="1800" dirty="0" smtClean="0"/>
              <a:t>	.</a:t>
            </a:r>
            <a:r>
              <a:rPr lang="en-US" sz="1800" dirty="0"/>
              <a:t>035 the total distance traveled by the vehicle</a:t>
            </a:r>
          </a:p>
          <a:p>
            <a:pPr marL="0" indent="0">
              <a:buNone/>
            </a:pPr>
            <a:r>
              <a:rPr lang="en-US" sz="1800" dirty="0" smtClean="0"/>
              <a:t>	.</a:t>
            </a:r>
            <a:r>
              <a:rPr lang="en-US" sz="1800" dirty="0"/>
              <a:t>040 the distance traveled in each jurisdiction</a:t>
            </a:r>
          </a:p>
          <a:p>
            <a:pPr marL="0" indent="0">
              <a:buNone/>
            </a:pPr>
            <a:r>
              <a:rPr lang="en-US" sz="1800" dirty="0" smtClean="0"/>
              <a:t>	.</a:t>
            </a:r>
            <a:r>
              <a:rPr lang="en-US" sz="1800" dirty="0"/>
              <a:t>045 the vehicle identification number or vehicle unit number</a:t>
            </a:r>
          </a:p>
          <a:p>
            <a:pPr marL="0" indent="0">
              <a:buNone/>
            </a:pPr>
            <a:r>
              <a:rPr lang="en-US" dirty="0" smtClean="0"/>
              <a:t>			</a:t>
            </a:r>
            <a:endParaRPr lang="en-US" sz="2400" dirty="0">
              <a:solidFill>
                <a:srgbClr val="C00000"/>
              </a:solidFill>
            </a:endParaRPr>
          </a:p>
        </p:txBody>
      </p:sp>
      <p:sp>
        <p:nvSpPr>
          <p:cNvPr id="5" name="Title 4"/>
          <p:cNvSpPr>
            <a:spLocks noGrp="1"/>
          </p:cNvSpPr>
          <p:nvPr>
            <p:ph type="title"/>
          </p:nvPr>
        </p:nvSpPr>
        <p:spPr>
          <a:xfrm>
            <a:off x="685800" y="152400"/>
            <a:ext cx="8153400" cy="685800"/>
          </a:xfrm>
        </p:spPr>
        <p:txBody>
          <a:bodyPr/>
          <a:lstStyle/>
          <a:p>
            <a:r>
              <a:rPr lang="en-US" sz="3600" dirty="0" smtClean="0"/>
              <a:t>New IFTA Procedures Manual P540 –</a:t>
            </a:r>
            <a:br>
              <a:rPr lang="en-US" sz="3600" dirty="0" smtClean="0"/>
            </a:br>
            <a:r>
              <a:rPr lang="en-US" sz="3600" dirty="0" smtClean="0"/>
              <a:t>Distance Records</a:t>
            </a:r>
            <a:endParaRPr lang="en-US" sz="3600" dirty="0"/>
          </a:p>
        </p:txBody>
      </p:sp>
      <p:sp>
        <p:nvSpPr>
          <p:cNvPr id="6" name="TextBox 5"/>
          <p:cNvSpPr txBox="1"/>
          <p:nvPr/>
        </p:nvSpPr>
        <p:spPr>
          <a:xfrm>
            <a:off x="325677" y="914400"/>
            <a:ext cx="7696200" cy="461665"/>
          </a:xfrm>
          <a:prstGeom prst="rect">
            <a:avLst/>
          </a:prstGeom>
          <a:noFill/>
        </p:spPr>
        <p:txBody>
          <a:bodyPr wrap="square" rtlCol="0">
            <a:spAutoFit/>
          </a:bodyPr>
          <a:lstStyle/>
          <a:p>
            <a:r>
              <a:rPr lang="en-US" dirty="0" smtClean="0"/>
              <a:t>Language effective January 1, 2017</a:t>
            </a:r>
            <a:endParaRPr lang="en-US" dirty="0"/>
          </a:p>
        </p:txBody>
      </p:sp>
    </p:spTree>
    <p:extLst>
      <p:ext uri="{BB962C8B-B14F-4D97-AF65-F5344CB8AC3E}">
        <p14:creationId xmlns:p14="http://schemas.microsoft.com/office/powerpoint/2010/main" val="2936771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685800"/>
          </a:xfrm>
        </p:spPr>
        <p:txBody>
          <a:bodyPr/>
          <a:lstStyle/>
          <a:p>
            <a:r>
              <a:rPr lang="en-US" sz="3600" dirty="0">
                <a:solidFill>
                  <a:srgbClr val="2D2D8A"/>
                </a:solidFill>
              </a:rPr>
              <a:t>What changes will there be with the new </a:t>
            </a:r>
            <a:r>
              <a:rPr lang="en-US" sz="3600" dirty="0" err="1">
                <a:solidFill>
                  <a:srgbClr val="2D2D8A"/>
                </a:solidFill>
              </a:rPr>
              <a:t>IFTA</a:t>
            </a:r>
            <a:r>
              <a:rPr lang="en-US" sz="3600" dirty="0">
                <a:solidFill>
                  <a:srgbClr val="2D2D8A"/>
                </a:solidFill>
              </a:rPr>
              <a:t> ballot that passed?</a:t>
            </a:r>
            <a:endParaRPr lang="en-US" sz="3600" dirty="0"/>
          </a:p>
        </p:txBody>
      </p:sp>
      <p:sp>
        <p:nvSpPr>
          <p:cNvPr id="3" name="Content Placeholder 2"/>
          <p:cNvSpPr>
            <a:spLocks noGrp="1"/>
          </p:cNvSpPr>
          <p:nvPr>
            <p:ph idx="1"/>
          </p:nvPr>
        </p:nvSpPr>
        <p:spPr>
          <a:xfrm>
            <a:off x="685800" y="1295400"/>
            <a:ext cx="7772400" cy="4800600"/>
          </a:xfrm>
        </p:spPr>
        <p:txBody>
          <a:bodyPr/>
          <a:lstStyle/>
          <a:p>
            <a:pPr lvl="0"/>
            <a:r>
              <a:rPr lang="en-US" sz="2800" dirty="0" smtClean="0"/>
              <a:t>Routes </a:t>
            </a:r>
            <a:r>
              <a:rPr lang="en-US" sz="2800" dirty="0"/>
              <a:t>of travel and beginning &amp; ending odometer/ </a:t>
            </a:r>
            <a:r>
              <a:rPr lang="en-US" sz="2800" dirty="0" err="1"/>
              <a:t>hubodometer</a:t>
            </a:r>
            <a:r>
              <a:rPr lang="en-US" sz="2800" dirty="0"/>
              <a:t> readings may NOT be waived by the </a:t>
            </a:r>
            <a:r>
              <a:rPr lang="en-US" sz="2800" dirty="0" smtClean="0"/>
              <a:t>jurisdiction</a:t>
            </a:r>
          </a:p>
          <a:p>
            <a:pPr marL="0" lvl="0" indent="0">
              <a:buNone/>
            </a:pPr>
            <a:endParaRPr lang="en-US" sz="2800" dirty="0"/>
          </a:p>
          <a:p>
            <a:pPr lvl="0"/>
            <a:r>
              <a:rPr lang="en-US" sz="2800" dirty="0"/>
              <a:t>Removed requirement for vehicle fleet number and registrant’s </a:t>
            </a:r>
            <a:r>
              <a:rPr lang="en-US" sz="2800" dirty="0" smtClean="0"/>
              <a:t>name</a:t>
            </a:r>
          </a:p>
          <a:p>
            <a:pPr marL="0" lvl="0" indent="0">
              <a:buNone/>
            </a:pPr>
            <a:endParaRPr lang="en-US" sz="2800" dirty="0" smtClean="0"/>
          </a:p>
          <a:p>
            <a:pPr marL="0" lvl="0" indent="0">
              <a:buNone/>
            </a:pPr>
            <a:r>
              <a:rPr lang="en-US" sz="2800" dirty="0" smtClean="0"/>
              <a:t>NOTE:  This now mirrors the </a:t>
            </a:r>
            <a:r>
              <a:rPr lang="en-US" sz="2800" dirty="0" err="1" smtClean="0"/>
              <a:t>IRP</a:t>
            </a:r>
            <a:r>
              <a:rPr lang="en-US" sz="2800" dirty="0" smtClean="0"/>
              <a:t> language for electronic vehicle tracking systems. </a:t>
            </a:r>
            <a:endParaRPr lang="en-US" sz="2800" dirty="0"/>
          </a:p>
          <a:p>
            <a:pPr marL="0" indent="0">
              <a:buNone/>
            </a:pPr>
            <a:endParaRPr lang="en-US" dirty="0"/>
          </a:p>
        </p:txBody>
      </p:sp>
    </p:spTree>
    <p:extLst>
      <p:ext uri="{BB962C8B-B14F-4D97-AF65-F5344CB8AC3E}">
        <p14:creationId xmlns:p14="http://schemas.microsoft.com/office/powerpoint/2010/main" val="3624534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140"/>
            <a:ext cx="7772400" cy="685800"/>
          </a:xfrm>
        </p:spPr>
        <p:txBody>
          <a:bodyPr anchor="t">
            <a:noAutofit/>
          </a:bodyPr>
          <a:lstStyle/>
          <a:p>
            <a:r>
              <a:rPr lang="en-US" sz="3600" b="1" dirty="0" err="1" smtClean="0"/>
              <a:t>IFTA</a:t>
            </a:r>
            <a:r>
              <a:rPr lang="en-US" sz="3600" b="1" dirty="0" smtClean="0"/>
              <a:t> Procedures Manual </a:t>
            </a:r>
            <a:r>
              <a:rPr lang="en-US" sz="3600" b="1" dirty="0" err="1" smtClean="0"/>
              <a:t>P540.200</a:t>
            </a:r>
            <a:r>
              <a:rPr lang="en-US" sz="3600" b="1" dirty="0" smtClean="0"/>
              <a:t/>
            </a:r>
            <a:br>
              <a:rPr lang="en-US" sz="3600" b="1" dirty="0" smtClean="0"/>
            </a:br>
            <a:r>
              <a:rPr lang="en-US" dirty="0" smtClean="0"/>
              <a:t> </a:t>
            </a:r>
            <a:endParaRPr lang="en-US" dirty="0"/>
          </a:p>
        </p:txBody>
      </p:sp>
      <p:sp>
        <p:nvSpPr>
          <p:cNvPr id="3" name="Content Placeholder 2"/>
          <p:cNvSpPr>
            <a:spLocks noGrp="1"/>
          </p:cNvSpPr>
          <p:nvPr>
            <p:ph idx="1"/>
          </p:nvPr>
        </p:nvSpPr>
        <p:spPr>
          <a:xfrm>
            <a:off x="685800" y="914400"/>
            <a:ext cx="7772400" cy="5334000"/>
          </a:xfrm>
        </p:spPr>
        <p:txBody>
          <a:bodyPr/>
          <a:lstStyle/>
          <a:p>
            <a:r>
              <a:rPr lang="en-US" sz="1800" dirty="0"/>
              <a:t>An acceptable distance accounting </a:t>
            </a:r>
            <a:r>
              <a:rPr lang="en-US" sz="1800" dirty="0" smtClean="0"/>
              <a:t>system is </a:t>
            </a:r>
            <a:r>
              <a:rPr lang="en-US" sz="1800" dirty="0"/>
              <a:t>necessary to substantiate the information reported on the tax return filed quarterly or annually. A licensee's system at a minimum, must include distance data on each individual vehicle for each trip and be recapitulated in monthly fleet summaries. Supporting information should include: </a:t>
            </a:r>
            <a:endParaRPr lang="en-US" sz="1800" dirty="0" smtClean="0"/>
          </a:p>
          <a:p>
            <a:pPr marL="457200" lvl="1" indent="0">
              <a:buNone/>
            </a:pPr>
            <a:r>
              <a:rPr lang="en-US" sz="1800" dirty="0" smtClean="0"/>
              <a:t>	.005 Date </a:t>
            </a:r>
            <a:r>
              <a:rPr lang="en-US" sz="1800" dirty="0"/>
              <a:t>of trip (starting and ending); </a:t>
            </a:r>
            <a:endParaRPr lang="en-US" sz="1800" dirty="0" smtClean="0"/>
          </a:p>
          <a:p>
            <a:pPr marL="457200" lvl="1" indent="0">
              <a:buNone/>
            </a:pPr>
            <a:r>
              <a:rPr lang="en-US" sz="1800" dirty="0" smtClean="0"/>
              <a:t>	.</a:t>
            </a:r>
            <a:r>
              <a:rPr lang="en-US" sz="1800" dirty="0"/>
              <a:t>010 Trip origin and destination; </a:t>
            </a:r>
            <a:endParaRPr lang="en-US" sz="1800" dirty="0" smtClean="0"/>
          </a:p>
          <a:p>
            <a:pPr marL="457200" lvl="1" indent="0">
              <a:buNone/>
            </a:pPr>
            <a:r>
              <a:rPr lang="en-US" sz="1800" dirty="0" smtClean="0"/>
              <a:t>	.</a:t>
            </a:r>
            <a:r>
              <a:rPr lang="en-US" sz="1800" dirty="0"/>
              <a:t>015 Route of travel (may be waived by base jurisdiction); </a:t>
            </a:r>
            <a:endParaRPr lang="en-US" sz="1800" dirty="0" smtClean="0"/>
          </a:p>
          <a:p>
            <a:pPr marL="457200" lvl="1" indent="0">
              <a:buNone/>
            </a:pPr>
            <a:r>
              <a:rPr lang="en-US" sz="1800" dirty="0" smtClean="0"/>
              <a:t>	.</a:t>
            </a:r>
            <a:r>
              <a:rPr lang="en-US" sz="1800" dirty="0"/>
              <a:t>020 Beginning and ending odometer or </a:t>
            </a:r>
            <a:r>
              <a:rPr lang="en-US" sz="1800" dirty="0" err="1"/>
              <a:t>hubodometer</a:t>
            </a:r>
            <a:r>
              <a:rPr lang="en-US" sz="1800" dirty="0"/>
              <a:t> reading of </a:t>
            </a:r>
            <a:r>
              <a:rPr lang="en-US" sz="1800" dirty="0" smtClean="0"/>
              <a:t>                    	        the </a:t>
            </a:r>
            <a:r>
              <a:rPr lang="en-US" sz="1800" dirty="0"/>
              <a:t>trip (may be waived by base jurisdiction); </a:t>
            </a:r>
            <a:endParaRPr lang="en-US" sz="1800" dirty="0" smtClean="0"/>
          </a:p>
          <a:p>
            <a:pPr marL="457200" lvl="1" indent="0">
              <a:buNone/>
            </a:pPr>
            <a:r>
              <a:rPr lang="en-US" sz="1800" dirty="0" smtClean="0"/>
              <a:t>	.</a:t>
            </a:r>
            <a:r>
              <a:rPr lang="en-US" sz="1800" dirty="0"/>
              <a:t>025 Total trip miles/kilometers; </a:t>
            </a:r>
            <a:endParaRPr lang="en-US" sz="1800" dirty="0" smtClean="0"/>
          </a:p>
          <a:p>
            <a:pPr marL="457200" lvl="1" indent="0">
              <a:buNone/>
            </a:pPr>
            <a:r>
              <a:rPr lang="en-US" sz="1800" dirty="0" smtClean="0"/>
              <a:t>	.</a:t>
            </a:r>
            <a:r>
              <a:rPr lang="en-US" sz="1800" dirty="0"/>
              <a:t>030 Miles/kilometers by jurisdiction; </a:t>
            </a:r>
            <a:endParaRPr lang="en-US" sz="1800" dirty="0" smtClean="0"/>
          </a:p>
          <a:p>
            <a:pPr marL="457200" lvl="1" indent="0">
              <a:buNone/>
            </a:pPr>
            <a:r>
              <a:rPr lang="en-US" sz="1800" dirty="0" smtClean="0"/>
              <a:t>	.</a:t>
            </a:r>
            <a:r>
              <a:rPr lang="en-US" sz="1800" dirty="0"/>
              <a:t>035 Unit number or vehicle identification number; </a:t>
            </a:r>
            <a:endParaRPr lang="en-US" sz="1800" dirty="0" smtClean="0"/>
          </a:p>
          <a:p>
            <a:pPr marL="457200" lvl="1" indent="0">
              <a:buNone/>
            </a:pPr>
            <a:r>
              <a:rPr lang="en-US" sz="1800" dirty="0" smtClean="0"/>
              <a:t>	.</a:t>
            </a:r>
            <a:r>
              <a:rPr lang="en-US" sz="1800" dirty="0"/>
              <a:t>040 Vehicle fleet number; </a:t>
            </a:r>
            <a:endParaRPr lang="en-US" sz="1800" dirty="0" smtClean="0"/>
          </a:p>
          <a:p>
            <a:pPr marL="457200" lvl="1" indent="0">
              <a:buNone/>
            </a:pPr>
            <a:r>
              <a:rPr lang="en-US" sz="1800" dirty="0" smtClean="0"/>
              <a:t>	.</a:t>
            </a:r>
            <a:r>
              <a:rPr lang="en-US" sz="1800" dirty="0"/>
              <a:t>045 Registrant's name; and </a:t>
            </a:r>
            <a:endParaRPr lang="en-US" sz="1800" dirty="0" smtClean="0"/>
          </a:p>
          <a:p>
            <a:pPr marL="457200" lvl="1" indent="0">
              <a:buNone/>
            </a:pPr>
            <a:r>
              <a:rPr lang="en-US" sz="1800" dirty="0" smtClean="0"/>
              <a:t>	.</a:t>
            </a:r>
            <a:r>
              <a:rPr lang="en-US" sz="1800" dirty="0"/>
              <a:t>050 may include additional information at the discretion of the </a:t>
            </a:r>
            <a:r>
              <a:rPr lang="en-US" sz="1800" dirty="0" smtClean="0"/>
              <a:t>	   	        base </a:t>
            </a:r>
            <a:r>
              <a:rPr lang="en-US" sz="1800" dirty="0"/>
              <a:t>jurisdiction.</a:t>
            </a:r>
          </a:p>
        </p:txBody>
      </p:sp>
      <p:sp>
        <p:nvSpPr>
          <p:cNvPr id="4" name="TextBox 3"/>
          <p:cNvSpPr txBox="1"/>
          <p:nvPr/>
        </p:nvSpPr>
        <p:spPr>
          <a:xfrm>
            <a:off x="685800" y="534083"/>
            <a:ext cx="4876800" cy="400110"/>
          </a:xfrm>
          <a:prstGeom prst="rect">
            <a:avLst/>
          </a:prstGeom>
          <a:noFill/>
        </p:spPr>
        <p:txBody>
          <a:bodyPr wrap="square" rtlCol="0">
            <a:spAutoFit/>
          </a:bodyPr>
          <a:lstStyle/>
          <a:p>
            <a:r>
              <a:rPr lang="en-US" sz="2000" b="1" dirty="0" smtClean="0"/>
              <a:t>Distance Records - Current language</a:t>
            </a:r>
            <a:endParaRPr lang="en-US" sz="2000" b="1" dirty="0"/>
          </a:p>
        </p:txBody>
      </p:sp>
    </p:spTree>
    <p:extLst>
      <p:ext uri="{BB962C8B-B14F-4D97-AF65-F5344CB8AC3E}">
        <p14:creationId xmlns:p14="http://schemas.microsoft.com/office/powerpoint/2010/main" val="396751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3">
                                            <p:txEl>
                                              <p:pRg st="0" end="0"/>
                                            </p:txEl>
                                          </p:spTgt>
                                        </p:tgtEl>
                                        <p:attrNameLst>
                                          <p:attrName>style.color</p:attrName>
                                        </p:attrNameLst>
                                      </p:cBhvr>
                                      <p:to>
                                        <a:schemeClr val="bg1"/>
                                      </p:to>
                                    </p:animClr>
                                    <p:animClr clrSpc="rgb" dir="cw">
                                      <p:cBhvr>
                                        <p:cTn id="7" dur="250" autoRev="1" fill="remove"/>
                                        <p:tgtEl>
                                          <p:spTgt spid="3">
                                            <p:txEl>
                                              <p:pRg st="0" end="0"/>
                                            </p:txEl>
                                          </p:spTgt>
                                        </p:tgtEl>
                                        <p:attrNameLst>
                                          <p:attrName>fillcolor</p:attrName>
                                        </p:attrNameLst>
                                      </p:cBhvr>
                                      <p:to>
                                        <a:schemeClr val="bg1"/>
                                      </p:to>
                                    </p:animClr>
                                    <p:set>
                                      <p:cBhvr>
                                        <p:cTn id="8" dur="250" autoRev="1" fill="remove"/>
                                        <p:tgtEl>
                                          <p:spTgt spid="3">
                                            <p:txEl>
                                              <p:pRg st="0" end="0"/>
                                            </p:txEl>
                                          </p:spTgt>
                                        </p:tgtEl>
                                        <p:attrNameLst>
                                          <p:attrName>fill.type</p:attrName>
                                        </p:attrNameLst>
                                      </p:cBhvr>
                                      <p:to>
                                        <p:strVal val="solid"/>
                                      </p:to>
                                    </p:set>
                                    <p:set>
                                      <p:cBhvr>
                                        <p:cTn id="9" dur="250" autoRev="1" fill="remove"/>
                                        <p:tgtEl>
                                          <p:spTgt spid="3">
                                            <p:txEl>
                                              <p:pRg st="0" end="0"/>
                                            </p:txEl>
                                          </p:spTgt>
                                        </p:tgtEl>
                                        <p:attrNameLst>
                                          <p:attrName>fill.on</p:attrName>
                                        </p:attrNameLst>
                                      </p:cBhvr>
                                      <p:to>
                                        <p:strVal val="true"/>
                                      </p:to>
                                    </p:set>
                                  </p:childTnLst>
                                </p:cTn>
                              </p:par>
                              <p:par>
                                <p:cTn id="10" presetID="27" presetClass="emph" presetSubtype="0" fill="remove" grpId="0" nodeType="withEffect">
                                  <p:stCondLst>
                                    <p:cond delay="0"/>
                                  </p:stCondLst>
                                  <p:childTnLst>
                                    <p:animClr clrSpc="rgb" dir="cw">
                                      <p:cBhvr override="childStyle">
                                        <p:cTn id="11" dur="250" autoRev="1" fill="remove"/>
                                        <p:tgtEl>
                                          <p:spTgt spid="3">
                                            <p:txEl>
                                              <p:pRg st="1" end="1"/>
                                            </p:txEl>
                                          </p:spTgt>
                                        </p:tgtEl>
                                        <p:attrNameLst>
                                          <p:attrName>style.color</p:attrName>
                                        </p:attrNameLst>
                                      </p:cBhvr>
                                      <p:to>
                                        <a:schemeClr val="bg1"/>
                                      </p:to>
                                    </p:animClr>
                                    <p:animClr clrSpc="rgb" dir="cw">
                                      <p:cBhvr>
                                        <p:cTn id="12" dur="250" autoRev="1" fill="remove"/>
                                        <p:tgtEl>
                                          <p:spTgt spid="3">
                                            <p:txEl>
                                              <p:pRg st="1" end="1"/>
                                            </p:txEl>
                                          </p:spTgt>
                                        </p:tgtEl>
                                        <p:attrNameLst>
                                          <p:attrName>fillcolor</p:attrName>
                                        </p:attrNameLst>
                                      </p:cBhvr>
                                      <p:to>
                                        <a:schemeClr val="bg1"/>
                                      </p:to>
                                    </p:animClr>
                                    <p:set>
                                      <p:cBhvr>
                                        <p:cTn id="13" dur="250" autoRev="1" fill="remove"/>
                                        <p:tgtEl>
                                          <p:spTgt spid="3">
                                            <p:txEl>
                                              <p:pRg st="1" end="1"/>
                                            </p:txEl>
                                          </p:spTgt>
                                        </p:tgtEl>
                                        <p:attrNameLst>
                                          <p:attrName>fill.type</p:attrName>
                                        </p:attrNameLst>
                                      </p:cBhvr>
                                      <p:to>
                                        <p:strVal val="solid"/>
                                      </p:to>
                                    </p:set>
                                    <p:set>
                                      <p:cBhvr>
                                        <p:cTn id="14" dur="250" autoRev="1" fill="remove"/>
                                        <p:tgtEl>
                                          <p:spTgt spid="3">
                                            <p:txEl>
                                              <p:pRg st="1" end="1"/>
                                            </p:txEl>
                                          </p:spTgt>
                                        </p:tgtEl>
                                        <p:attrNameLst>
                                          <p:attrName>fill.on</p:attrName>
                                        </p:attrNameLst>
                                      </p:cBhvr>
                                      <p:to>
                                        <p:strVal val="true"/>
                                      </p:to>
                                    </p:set>
                                  </p:childTnLst>
                                </p:cTn>
                              </p:par>
                              <p:par>
                                <p:cTn id="15" presetID="27" presetClass="emph" presetSubtype="0" fill="remove" grpId="0" nodeType="withEffect">
                                  <p:stCondLst>
                                    <p:cond delay="0"/>
                                  </p:stCondLst>
                                  <p:childTnLst>
                                    <p:animClr clrSpc="rgb" dir="cw">
                                      <p:cBhvr override="childStyle">
                                        <p:cTn id="16" dur="250" autoRev="1" fill="remove"/>
                                        <p:tgtEl>
                                          <p:spTgt spid="3">
                                            <p:txEl>
                                              <p:pRg st="2" end="2"/>
                                            </p:txEl>
                                          </p:spTgt>
                                        </p:tgtEl>
                                        <p:attrNameLst>
                                          <p:attrName>style.color</p:attrName>
                                        </p:attrNameLst>
                                      </p:cBhvr>
                                      <p:to>
                                        <a:schemeClr val="bg1"/>
                                      </p:to>
                                    </p:animClr>
                                    <p:animClr clrSpc="rgb" dir="cw">
                                      <p:cBhvr>
                                        <p:cTn id="17" dur="250" autoRev="1" fill="remove"/>
                                        <p:tgtEl>
                                          <p:spTgt spid="3">
                                            <p:txEl>
                                              <p:pRg st="2" end="2"/>
                                            </p:txEl>
                                          </p:spTgt>
                                        </p:tgtEl>
                                        <p:attrNameLst>
                                          <p:attrName>fillcolor</p:attrName>
                                        </p:attrNameLst>
                                      </p:cBhvr>
                                      <p:to>
                                        <a:schemeClr val="bg1"/>
                                      </p:to>
                                    </p:animClr>
                                    <p:set>
                                      <p:cBhvr>
                                        <p:cTn id="18" dur="250" autoRev="1" fill="remove"/>
                                        <p:tgtEl>
                                          <p:spTgt spid="3">
                                            <p:txEl>
                                              <p:pRg st="2" end="2"/>
                                            </p:txEl>
                                          </p:spTgt>
                                        </p:tgtEl>
                                        <p:attrNameLst>
                                          <p:attrName>fill.type</p:attrName>
                                        </p:attrNameLst>
                                      </p:cBhvr>
                                      <p:to>
                                        <p:strVal val="solid"/>
                                      </p:to>
                                    </p:set>
                                    <p:set>
                                      <p:cBhvr>
                                        <p:cTn id="19" dur="250" autoRev="1" fill="remove"/>
                                        <p:tgtEl>
                                          <p:spTgt spid="3">
                                            <p:txEl>
                                              <p:pRg st="2" end="2"/>
                                            </p:txEl>
                                          </p:spTgt>
                                        </p:tgtEl>
                                        <p:attrNameLst>
                                          <p:attrName>fill.on</p:attrName>
                                        </p:attrNameLst>
                                      </p:cBhvr>
                                      <p:to>
                                        <p:strVal val="true"/>
                                      </p:to>
                                    </p:set>
                                  </p:childTnLst>
                                </p:cTn>
                              </p:par>
                              <p:par>
                                <p:cTn id="20" presetID="27" presetClass="emph" presetSubtype="0" fill="remove" grpId="0" nodeType="withEffect">
                                  <p:stCondLst>
                                    <p:cond delay="0"/>
                                  </p:stCondLst>
                                  <p:childTnLst>
                                    <p:animClr clrSpc="rgb" dir="cw">
                                      <p:cBhvr override="childStyle">
                                        <p:cTn id="21" dur="250" autoRev="1" fill="remove"/>
                                        <p:tgtEl>
                                          <p:spTgt spid="3">
                                            <p:txEl>
                                              <p:pRg st="3" end="3"/>
                                            </p:txEl>
                                          </p:spTgt>
                                        </p:tgtEl>
                                        <p:attrNameLst>
                                          <p:attrName>style.color</p:attrName>
                                        </p:attrNameLst>
                                      </p:cBhvr>
                                      <p:to>
                                        <a:schemeClr val="bg1"/>
                                      </p:to>
                                    </p:animClr>
                                    <p:animClr clrSpc="rgb" dir="cw">
                                      <p:cBhvr>
                                        <p:cTn id="22" dur="250" autoRev="1" fill="remove"/>
                                        <p:tgtEl>
                                          <p:spTgt spid="3">
                                            <p:txEl>
                                              <p:pRg st="3" end="3"/>
                                            </p:txEl>
                                          </p:spTgt>
                                        </p:tgtEl>
                                        <p:attrNameLst>
                                          <p:attrName>fillcolor</p:attrName>
                                        </p:attrNameLst>
                                      </p:cBhvr>
                                      <p:to>
                                        <a:schemeClr val="bg1"/>
                                      </p:to>
                                    </p:animClr>
                                    <p:set>
                                      <p:cBhvr>
                                        <p:cTn id="23" dur="250" autoRev="1" fill="remove"/>
                                        <p:tgtEl>
                                          <p:spTgt spid="3">
                                            <p:txEl>
                                              <p:pRg st="3" end="3"/>
                                            </p:txEl>
                                          </p:spTgt>
                                        </p:tgtEl>
                                        <p:attrNameLst>
                                          <p:attrName>fill.type</p:attrName>
                                        </p:attrNameLst>
                                      </p:cBhvr>
                                      <p:to>
                                        <p:strVal val="solid"/>
                                      </p:to>
                                    </p:set>
                                    <p:set>
                                      <p:cBhvr>
                                        <p:cTn id="24" dur="250" autoRev="1" fill="remove"/>
                                        <p:tgtEl>
                                          <p:spTgt spid="3">
                                            <p:txEl>
                                              <p:pRg st="3" end="3"/>
                                            </p:txEl>
                                          </p:spTgt>
                                        </p:tgtEl>
                                        <p:attrNameLst>
                                          <p:attrName>fill.on</p:attrName>
                                        </p:attrNameLst>
                                      </p:cBhvr>
                                      <p:to>
                                        <p:strVal val="true"/>
                                      </p:to>
                                    </p:set>
                                  </p:childTnLst>
                                </p:cTn>
                              </p:par>
                              <p:par>
                                <p:cTn id="25" presetID="27" presetClass="emph" presetSubtype="0" fill="remove" grpId="0" nodeType="withEffect">
                                  <p:stCondLst>
                                    <p:cond delay="0"/>
                                  </p:stCondLst>
                                  <p:childTnLst>
                                    <p:animClr clrSpc="rgb" dir="cw">
                                      <p:cBhvr override="childStyle">
                                        <p:cTn id="26" dur="250" autoRev="1" fill="remove"/>
                                        <p:tgtEl>
                                          <p:spTgt spid="3">
                                            <p:txEl>
                                              <p:pRg st="4" end="4"/>
                                            </p:txEl>
                                          </p:spTgt>
                                        </p:tgtEl>
                                        <p:attrNameLst>
                                          <p:attrName>style.color</p:attrName>
                                        </p:attrNameLst>
                                      </p:cBhvr>
                                      <p:to>
                                        <a:schemeClr val="bg1"/>
                                      </p:to>
                                    </p:animClr>
                                    <p:animClr clrSpc="rgb" dir="cw">
                                      <p:cBhvr>
                                        <p:cTn id="27" dur="250" autoRev="1" fill="remove"/>
                                        <p:tgtEl>
                                          <p:spTgt spid="3">
                                            <p:txEl>
                                              <p:pRg st="4" end="4"/>
                                            </p:txEl>
                                          </p:spTgt>
                                        </p:tgtEl>
                                        <p:attrNameLst>
                                          <p:attrName>fillcolor</p:attrName>
                                        </p:attrNameLst>
                                      </p:cBhvr>
                                      <p:to>
                                        <a:schemeClr val="bg1"/>
                                      </p:to>
                                    </p:animClr>
                                    <p:set>
                                      <p:cBhvr>
                                        <p:cTn id="28" dur="250" autoRev="1" fill="remove"/>
                                        <p:tgtEl>
                                          <p:spTgt spid="3">
                                            <p:txEl>
                                              <p:pRg st="4" end="4"/>
                                            </p:txEl>
                                          </p:spTgt>
                                        </p:tgtEl>
                                        <p:attrNameLst>
                                          <p:attrName>fill.type</p:attrName>
                                        </p:attrNameLst>
                                      </p:cBhvr>
                                      <p:to>
                                        <p:strVal val="solid"/>
                                      </p:to>
                                    </p:set>
                                    <p:set>
                                      <p:cBhvr>
                                        <p:cTn id="29" dur="250" autoRev="1" fill="remove"/>
                                        <p:tgtEl>
                                          <p:spTgt spid="3">
                                            <p:txEl>
                                              <p:pRg st="4" end="4"/>
                                            </p:txEl>
                                          </p:spTgt>
                                        </p:tgtEl>
                                        <p:attrNameLst>
                                          <p:attrName>fill.on</p:attrName>
                                        </p:attrNameLst>
                                      </p:cBhvr>
                                      <p:to>
                                        <p:strVal val="true"/>
                                      </p:to>
                                    </p:set>
                                  </p:childTnLst>
                                </p:cTn>
                              </p:par>
                              <p:par>
                                <p:cTn id="30" presetID="27" presetClass="emph" presetSubtype="0" fill="remove" grpId="0" nodeType="withEffect">
                                  <p:stCondLst>
                                    <p:cond delay="0"/>
                                  </p:stCondLst>
                                  <p:childTnLst>
                                    <p:animClr clrSpc="rgb" dir="cw">
                                      <p:cBhvr override="childStyle">
                                        <p:cTn id="31" dur="250" autoRev="1" fill="remove"/>
                                        <p:tgtEl>
                                          <p:spTgt spid="3">
                                            <p:txEl>
                                              <p:pRg st="5" end="5"/>
                                            </p:txEl>
                                          </p:spTgt>
                                        </p:tgtEl>
                                        <p:attrNameLst>
                                          <p:attrName>style.color</p:attrName>
                                        </p:attrNameLst>
                                      </p:cBhvr>
                                      <p:to>
                                        <a:schemeClr val="bg1"/>
                                      </p:to>
                                    </p:animClr>
                                    <p:animClr clrSpc="rgb" dir="cw">
                                      <p:cBhvr>
                                        <p:cTn id="32" dur="250" autoRev="1" fill="remove"/>
                                        <p:tgtEl>
                                          <p:spTgt spid="3">
                                            <p:txEl>
                                              <p:pRg st="5" end="5"/>
                                            </p:txEl>
                                          </p:spTgt>
                                        </p:tgtEl>
                                        <p:attrNameLst>
                                          <p:attrName>fillcolor</p:attrName>
                                        </p:attrNameLst>
                                      </p:cBhvr>
                                      <p:to>
                                        <a:schemeClr val="bg1"/>
                                      </p:to>
                                    </p:animClr>
                                    <p:set>
                                      <p:cBhvr>
                                        <p:cTn id="33" dur="250" autoRev="1" fill="remove"/>
                                        <p:tgtEl>
                                          <p:spTgt spid="3">
                                            <p:txEl>
                                              <p:pRg st="5" end="5"/>
                                            </p:txEl>
                                          </p:spTgt>
                                        </p:tgtEl>
                                        <p:attrNameLst>
                                          <p:attrName>fill.type</p:attrName>
                                        </p:attrNameLst>
                                      </p:cBhvr>
                                      <p:to>
                                        <p:strVal val="solid"/>
                                      </p:to>
                                    </p:set>
                                    <p:set>
                                      <p:cBhvr>
                                        <p:cTn id="34" dur="250" autoRev="1" fill="remove"/>
                                        <p:tgtEl>
                                          <p:spTgt spid="3">
                                            <p:txEl>
                                              <p:pRg st="5" end="5"/>
                                            </p:txEl>
                                          </p:spTgt>
                                        </p:tgtEl>
                                        <p:attrNameLst>
                                          <p:attrName>fill.on</p:attrName>
                                        </p:attrNameLst>
                                      </p:cBhvr>
                                      <p:to>
                                        <p:strVal val="true"/>
                                      </p:to>
                                    </p:set>
                                  </p:childTnLst>
                                </p:cTn>
                              </p:par>
                              <p:par>
                                <p:cTn id="35" presetID="27" presetClass="emph" presetSubtype="0" fill="remove" grpId="0" nodeType="withEffect">
                                  <p:stCondLst>
                                    <p:cond delay="0"/>
                                  </p:stCondLst>
                                  <p:childTnLst>
                                    <p:animClr clrSpc="rgb" dir="cw">
                                      <p:cBhvr override="childStyle">
                                        <p:cTn id="36" dur="250" autoRev="1" fill="remove"/>
                                        <p:tgtEl>
                                          <p:spTgt spid="3">
                                            <p:txEl>
                                              <p:pRg st="6" end="6"/>
                                            </p:txEl>
                                          </p:spTgt>
                                        </p:tgtEl>
                                        <p:attrNameLst>
                                          <p:attrName>style.color</p:attrName>
                                        </p:attrNameLst>
                                      </p:cBhvr>
                                      <p:to>
                                        <a:schemeClr val="bg1"/>
                                      </p:to>
                                    </p:animClr>
                                    <p:animClr clrSpc="rgb" dir="cw">
                                      <p:cBhvr>
                                        <p:cTn id="37" dur="250" autoRev="1" fill="remove"/>
                                        <p:tgtEl>
                                          <p:spTgt spid="3">
                                            <p:txEl>
                                              <p:pRg st="6" end="6"/>
                                            </p:txEl>
                                          </p:spTgt>
                                        </p:tgtEl>
                                        <p:attrNameLst>
                                          <p:attrName>fillcolor</p:attrName>
                                        </p:attrNameLst>
                                      </p:cBhvr>
                                      <p:to>
                                        <a:schemeClr val="bg1"/>
                                      </p:to>
                                    </p:animClr>
                                    <p:set>
                                      <p:cBhvr>
                                        <p:cTn id="38" dur="250" autoRev="1" fill="remove"/>
                                        <p:tgtEl>
                                          <p:spTgt spid="3">
                                            <p:txEl>
                                              <p:pRg st="6" end="6"/>
                                            </p:txEl>
                                          </p:spTgt>
                                        </p:tgtEl>
                                        <p:attrNameLst>
                                          <p:attrName>fill.type</p:attrName>
                                        </p:attrNameLst>
                                      </p:cBhvr>
                                      <p:to>
                                        <p:strVal val="solid"/>
                                      </p:to>
                                    </p:set>
                                    <p:set>
                                      <p:cBhvr>
                                        <p:cTn id="39" dur="250" autoRev="1" fill="remove"/>
                                        <p:tgtEl>
                                          <p:spTgt spid="3">
                                            <p:txEl>
                                              <p:pRg st="6" end="6"/>
                                            </p:txEl>
                                          </p:spTgt>
                                        </p:tgtEl>
                                        <p:attrNameLst>
                                          <p:attrName>fill.on</p:attrName>
                                        </p:attrNameLst>
                                      </p:cBhvr>
                                      <p:to>
                                        <p:strVal val="true"/>
                                      </p:to>
                                    </p:set>
                                  </p:childTnLst>
                                </p:cTn>
                              </p:par>
                              <p:par>
                                <p:cTn id="40" presetID="27" presetClass="emph" presetSubtype="0" fill="remove" grpId="0" nodeType="withEffect">
                                  <p:stCondLst>
                                    <p:cond delay="0"/>
                                  </p:stCondLst>
                                  <p:childTnLst>
                                    <p:animClr clrSpc="rgb" dir="cw">
                                      <p:cBhvr override="childStyle">
                                        <p:cTn id="41" dur="250" autoRev="1" fill="remove"/>
                                        <p:tgtEl>
                                          <p:spTgt spid="3">
                                            <p:txEl>
                                              <p:pRg st="7" end="7"/>
                                            </p:txEl>
                                          </p:spTgt>
                                        </p:tgtEl>
                                        <p:attrNameLst>
                                          <p:attrName>style.color</p:attrName>
                                        </p:attrNameLst>
                                      </p:cBhvr>
                                      <p:to>
                                        <a:schemeClr val="bg1"/>
                                      </p:to>
                                    </p:animClr>
                                    <p:animClr clrSpc="rgb" dir="cw">
                                      <p:cBhvr>
                                        <p:cTn id="42" dur="250" autoRev="1" fill="remove"/>
                                        <p:tgtEl>
                                          <p:spTgt spid="3">
                                            <p:txEl>
                                              <p:pRg st="7" end="7"/>
                                            </p:txEl>
                                          </p:spTgt>
                                        </p:tgtEl>
                                        <p:attrNameLst>
                                          <p:attrName>fillcolor</p:attrName>
                                        </p:attrNameLst>
                                      </p:cBhvr>
                                      <p:to>
                                        <a:schemeClr val="bg1"/>
                                      </p:to>
                                    </p:animClr>
                                    <p:set>
                                      <p:cBhvr>
                                        <p:cTn id="43" dur="250" autoRev="1" fill="remove"/>
                                        <p:tgtEl>
                                          <p:spTgt spid="3">
                                            <p:txEl>
                                              <p:pRg st="7" end="7"/>
                                            </p:txEl>
                                          </p:spTgt>
                                        </p:tgtEl>
                                        <p:attrNameLst>
                                          <p:attrName>fill.type</p:attrName>
                                        </p:attrNameLst>
                                      </p:cBhvr>
                                      <p:to>
                                        <p:strVal val="solid"/>
                                      </p:to>
                                    </p:set>
                                    <p:set>
                                      <p:cBhvr>
                                        <p:cTn id="44" dur="250" autoRev="1" fill="remove"/>
                                        <p:tgtEl>
                                          <p:spTgt spid="3">
                                            <p:txEl>
                                              <p:pRg st="7" end="7"/>
                                            </p:txEl>
                                          </p:spTgt>
                                        </p:tgtEl>
                                        <p:attrNameLst>
                                          <p:attrName>fill.on</p:attrName>
                                        </p:attrNameLst>
                                      </p:cBhvr>
                                      <p:to>
                                        <p:strVal val="true"/>
                                      </p:to>
                                    </p:set>
                                  </p:childTnLst>
                                </p:cTn>
                              </p:par>
                              <p:par>
                                <p:cTn id="45" presetID="27" presetClass="emph" presetSubtype="0" fill="remove" grpId="0" nodeType="withEffect">
                                  <p:stCondLst>
                                    <p:cond delay="0"/>
                                  </p:stCondLst>
                                  <p:childTnLst>
                                    <p:animClr clrSpc="rgb" dir="cw">
                                      <p:cBhvr override="childStyle">
                                        <p:cTn id="46" dur="250" autoRev="1" fill="remove"/>
                                        <p:tgtEl>
                                          <p:spTgt spid="3">
                                            <p:txEl>
                                              <p:pRg st="8" end="8"/>
                                            </p:txEl>
                                          </p:spTgt>
                                        </p:tgtEl>
                                        <p:attrNameLst>
                                          <p:attrName>style.color</p:attrName>
                                        </p:attrNameLst>
                                      </p:cBhvr>
                                      <p:to>
                                        <a:schemeClr val="bg1"/>
                                      </p:to>
                                    </p:animClr>
                                    <p:animClr clrSpc="rgb" dir="cw">
                                      <p:cBhvr>
                                        <p:cTn id="47" dur="250" autoRev="1" fill="remove"/>
                                        <p:tgtEl>
                                          <p:spTgt spid="3">
                                            <p:txEl>
                                              <p:pRg st="8" end="8"/>
                                            </p:txEl>
                                          </p:spTgt>
                                        </p:tgtEl>
                                        <p:attrNameLst>
                                          <p:attrName>fillcolor</p:attrName>
                                        </p:attrNameLst>
                                      </p:cBhvr>
                                      <p:to>
                                        <a:schemeClr val="bg1"/>
                                      </p:to>
                                    </p:animClr>
                                    <p:set>
                                      <p:cBhvr>
                                        <p:cTn id="48" dur="250" autoRev="1" fill="remove"/>
                                        <p:tgtEl>
                                          <p:spTgt spid="3">
                                            <p:txEl>
                                              <p:pRg st="8" end="8"/>
                                            </p:txEl>
                                          </p:spTgt>
                                        </p:tgtEl>
                                        <p:attrNameLst>
                                          <p:attrName>fill.type</p:attrName>
                                        </p:attrNameLst>
                                      </p:cBhvr>
                                      <p:to>
                                        <p:strVal val="solid"/>
                                      </p:to>
                                    </p:set>
                                    <p:set>
                                      <p:cBhvr>
                                        <p:cTn id="49" dur="250" autoRev="1" fill="remove"/>
                                        <p:tgtEl>
                                          <p:spTgt spid="3">
                                            <p:txEl>
                                              <p:pRg st="8" end="8"/>
                                            </p:txEl>
                                          </p:spTgt>
                                        </p:tgtEl>
                                        <p:attrNameLst>
                                          <p:attrName>fill.on</p:attrName>
                                        </p:attrNameLst>
                                      </p:cBhvr>
                                      <p:to>
                                        <p:strVal val="true"/>
                                      </p:to>
                                    </p:set>
                                  </p:childTnLst>
                                </p:cTn>
                              </p:par>
                              <p:par>
                                <p:cTn id="50" presetID="27" presetClass="emph" presetSubtype="0" fill="remove" grpId="0" nodeType="withEffect">
                                  <p:stCondLst>
                                    <p:cond delay="0"/>
                                  </p:stCondLst>
                                  <p:childTnLst>
                                    <p:animClr clrSpc="rgb" dir="cw">
                                      <p:cBhvr override="childStyle">
                                        <p:cTn id="51" dur="250" autoRev="1" fill="remove"/>
                                        <p:tgtEl>
                                          <p:spTgt spid="3">
                                            <p:txEl>
                                              <p:pRg st="9" end="9"/>
                                            </p:txEl>
                                          </p:spTgt>
                                        </p:tgtEl>
                                        <p:attrNameLst>
                                          <p:attrName>style.color</p:attrName>
                                        </p:attrNameLst>
                                      </p:cBhvr>
                                      <p:to>
                                        <a:schemeClr val="bg1"/>
                                      </p:to>
                                    </p:animClr>
                                    <p:animClr clrSpc="rgb" dir="cw">
                                      <p:cBhvr>
                                        <p:cTn id="52" dur="250" autoRev="1" fill="remove"/>
                                        <p:tgtEl>
                                          <p:spTgt spid="3">
                                            <p:txEl>
                                              <p:pRg st="9" end="9"/>
                                            </p:txEl>
                                          </p:spTgt>
                                        </p:tgtEl>
                                        <p:attrNameLst>
                                          <p:attrName>fillcolor</p:attrName>
                                        </p:attrNameLst>
                                      </p:cBhvr>
                                      <p:to>
                                        <a:schemeClr val="bg1"/>
                                      </p:to>
                                    </p:animClr>
                                    <p:set>
                                      <p:cBhvr>
                                        <p:cTn id="53" dur="250" autoRev="1" fill="remove"/>
                                        <p:tgtEl>
                                          <p:spTgt spid="3">
                                            <p:txEl>
                                              <p:pRg st="9" end="9"/>
                                            </p:txEl>
                                          </p:spTgt>
                                        </p:tgtEl>
                                        <p:attrNameLst>
                                          <p:attrName>fill.type</p:attrName>
                                        </p:attrNameLst>
                                      </p:cBhvr>
                                      <p:to>
                                        <p:strVal val="solid"/>
                                      </p:to>
                                    </p:set>
                                    <p:set>
                                      <p:cBhvr>
                                        <p:cTn id="54" dur="250" autoRev="1" fill="remove"/>
                                        <p:tgtEl>
                                          <p:spTgt spid="3">
                                            <p:txEl>
                                              <p:pRg st="9" end="9"/>
                                            </p:txEl>
                                          </p:spTgt>
                                        </p:tgtEl>
                                        <p:attrNameLst>
                                          <p:attrName>fill.on</p:attrName>
                                        </p:attrNameLst>
                                      </p:cBhvr>
                                      <p:to>
                                        <p:strVal val="true"/>
                                      </p:to>
                                    </p:set>
                                  </p:childTnLst>
                                </p:cTn>
                              </p:par>
                              <p:par>
                                <p:cTn id="55" presetID="27" presetClass="emph" presetSubtype="0" fill="remove" grpId="0" nodeType="withEffect">
                                  <p:stCondLst>
                                    <p:cond delay="0"/>
                                  </p:stCondLst>
                                  <p:childTnLst>
                                    <p:animClr clrSpc="rgb" dir="cw">
                                      <p:cBhvr override="childStyle">
                                        <p:cTn id="56" dur="250" autoRev="1" fill="remove"/>
                                        <p:tgtEl>
                                          <p:spTgt spid="3">
                                            <p:txEl>
                                              <p:pRg st="10" end="10"/>
                                            </p:txEl>
                                          </p:spTgt>
                                        </p:tgtEl>
                                        <p:attrNameLst>
                                          <p:attrName>style.color</p:attrName>
                                        </p:attrNameLst>
                                      </p:cBhvr>
                                      <p:to>
                                        <a:schemeClr val="bg1"/>
                                      </p:to>
                                    </p:animClr>
                                    <p:animClr clrSpc="rgb" dir="cw">
                                      <p:cBhvr>
                                        <p:cTn id="57" dur="250" autoRev="1" fill="remove"/>
                                        <p:tgtEl>
                                          <p:spTgt spid="3">
                                            <p:txEl>
                                              <p:pRg st="10" end="10"/>
                                            </p:txEl>
                                          </p:spTgt>
                                        </p:tgtEl>
                                        <p:attrNameLst>
                                          <p:attrName>fillcolor</p:attrName>
                                        </p:attrNameLst>
                                      </p:cBhvr>
                                      <p:to>
                                        <a:schemeClr val="bg1"/>
                                      </p:to>
                                    </p:animClr>
                                    <p:set>
                                      <p:cBhvr>
                                        <p:cTn id="58" dur="250" autoRev="1" fill="remove"/>
                                        <p:tgtEl>
                                          <p:spTgt spid="3">
                                            <p:txEl>
                                              <p:pRg st="10" end="10"/>
                                            </p:txEl>
                                          </p:spTgt>
                                        </p:tgtEl>
                                        <p:attrNameLst>
                                          <p:attrName>fill.type</p:attrName>
                                        </p:attrNameLst>
                                      </p:cBhvr>
                                      <p:to>
                                        <p:strVal val="solid"/>
                                      </p:to>
                                    </p:set>
                                    <p:set>
                                      <p:cBhvr>
                                        <p:cTn id="59" dur="250" autoRev="1" fill="remove"/>
                                        <p:tgtEl>
                                          <p:spTgt spid="3">
                                            <p:txEl>
                                              <p:pRg st="10" end="10"/>
                                            </p:txEl>
                                          </p:spTgt>
                                        </p:tgtEl>
                                        <p:attrNameLst>
                                          <p:attrName>fill.on</p:attrName>
                                        </p:attrNameLst>
                                      </p:cBhvr>
                                      <p:to>
                                        <p:strVal val="true"/>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1" nodeType="clickEffect">
                                  <p:stCondLst>
                                    <p:cond delay="0"/>
                                  </p:stCondLst>
                                  <p:childTnLst>
                                    <p:set>
                                      <p:cBhvr>
                                        <p:cTn id="63" dur="1" fill="hold">
                                          <p:stCondLst>
                                            <p:cond delay="0"/>
                                          </p:stCondLst>
                                        </p:cTn>
                                        <p:tgtEl>
                                          <p:spTgt spid="3">
                                            <p:txEl>
                                              <p:pRg st="0" end="0"/>
                                            </p:txEl>
                                          </p:spTgt>
                                        </p:tgtEl>
                                        <p:attrNameLst>
                                          <p:attrName>style.visibility</p:attrName>
                                        </p:attrNameLst>
                                      </p:cBhvr>
                                      <p:to>
                                        <p:strVal val="visible"/>
                                      </p:to>
                                    </p:set>
                                    <p:animEffect transition="in" filter="wipe(down)">
                                      <p:cBhvr>
                                        <p:cTn id="64" dur="500"/>
                                        <p:tgtEl>
                                          <p:spTgt spid="3">
                                            <p:txEl>
                                              <p:pRg st="0" end="0"/>
                                            </p:txEl>
                                          </p:spTgt>
                                        </p:tgtEl>
                                      </p:cBhvr>
                                    </p:animEffect>
                                  </p:childTnLst>
                                </p:cTn>
                              </p:par>
                              <p:par>
                                <p:cTn id="65" presetID="22" presetClass="entr" presetSubtype="4" fill="hold" grpId="1" nodeType="withEffect">
                                  <p:stCondLst>
                                    <p:cond delay="0"/>
                                  </p:stCondLst>
                                  <p:childTnLst>
                                    <p:set>
                                      <p:cBhvr>
                                        <p:cTn id="66" dur="1" fill="hold">
                                          <p:stCondLst>
                                            <p:cond delay="0"/>
                                          </p:stCondLst>
                                        </p:cTn>
                                        <p:tgtEl>
                                          <p:spTgt spid="3">
                                            <p:txEl>
                                              <p:pRg st="1" end="1"/>
                                            </p:txEl>
                                          </p:spTgt>
                                        </p:tgtEl>
                                        <p:attrNameLst>
                                          <p:attrName>style.visibility</p:attrName>
                                        </p:attrNameLst>
                                      </p:cBhvr>
                                      <p:to>
                                        <p:strVal val="visible"/>
                                      </p:to>
                                    </p:set>
                                    <p:animEffect transition="in" filter="wipe(down)">
                                      <p:cBhvr>
                                        <p:cTn id="67" dur="500"/>
                                        <p:tgtEl>
                                          <p:spTgt spid="3">
                                            <p:txEl>
                                              <p:pRg st="1" end="1"/>
                                            </p:txEl>
                                          </p:spTgt>
                                        </p:tgtEl>
                                      </p:cBhvr>
                                    </p:animEffect>
                                  </p:childTnLst>
                                </p:cTn>
                              </p:par>
                              <p:par>
                                <p:cTn id="68" presetID="22" presetClass="entr" presetSubtype="4" fill="hold" grpId="1" nodeType="withEffect">
                                  <p:stCondLst>
                                    <p:cond delay="0"/>
                                  </p:stCondLst>
                                  <p:childTnLst>
                                    <p:set>
                                      <p:cBhvr>
                                        <p:cTn id="69" dur="1" fill="hold">
                                          <p:stCondLst>
                                            <p:cond delay="0"/>
                                          </p:stCondLst>
                                        </p:cTn>
                                        <p:tgtEl>
                                          <p:spTgt spid="3">
                                            <p:txEl>
                                              <p:pRg st="2" end="2"/>
                                            </p:txEl>
                                          </p:spTgt>
                                        </p:tgtEl>
                                        <p:attrNameLst>
                                          <p:attrName>style.visibility</p:attrName>
                                        </p:attrNameLst>
                                      </p:cBhvr>
                                      <p:to>
                                        <p:strVal val="visible"/>
                                      </p:to>
                                    </p:set>
                                    <p:animEffect transition="in" filter="wipe(down)">
                                      <p:cBhvr>
                                        <p:cTn id="70" dur="500"/>
                                        <p:tgtEl>
                                          <p:spTgt spid="3">
                                            <p:txEl>
                                              <p:pRg st="2" end="2"/>
                                            </p:txEl>
                                          </p:spTgt>
                                        </p:tgtEl>
                                      </p:cBhvr>
                                    </p:animEffect>
                                  </p:childTnLst>
                                </p:cTn>
                              </p:par>
                              <p:par>
                                <p:cTn id="71" presetID="22" presetClass="entr" presetSubtype="4" fill="hold" grpId="1" nodeType="withEffect">
                                  <p:stCondLst>
                                    <p:cond delay="0"/>
                                  </p:stCondLst>
                                  <p:childTnLst>
                                    <p:set>
                                      <p:cBhvr>
                                        <p:cTn id="72" dur="1" fill="hold">
                                          <p:stCondLst>
                                            <p:cond delay="0"/>
                                          </p:stCondLst>
                                        </p:cTn>
                                        <p:tgtEl>
                                          <p:spTgt spid="3">
                                            <p:txEl>
                                              <p:pRg st="3" end="3"/>
                                            </p:txEl>
                                          </p:spTgt>
                                        </p:tgtEl>
                                        <p:attrNameLst>
                                          <p:attrName>style.visibility</p:attrName>
                                        </p:attrNameLst>
                                      </p:cBhvr>
                                      <p:to>
                                        <p:strVal val="visible"/>
                                      </p:to>
                                    </p:set>
                                    <p:animEffect transition="in" filter="wipe(down)">
                                      <p:cBhvr>
                                        <p:cTn id="73" dur="500"/>
                                        <p:tgtEl>
                                          <p:spTgt spid="3">
                                            <p:txEl>
                                              <p:pRg st="3" end="3"/>
                                            </p:txEl>
                                          </p:spTgt>
                                        </p:tgtEl>
                                      </p:cBhvr>
                                    </p:animEffect>
                                  </p:childTnLst>
                                </p:cTn>
                              </p:par>
                              <p:par>
                                <p:cTn id="74" presetID="22" presetClass="entr" presetSubtype="4" fill="hold" grpId="1" nodeType="withEffect">
                                  <p:stCondLst>
                                    <p:cond delay="0"/>
                                  </p:stCondLst>
                                  <p:childTnLst>
                                    <p:set>
                                      <p:cBhvr>
                                        <p:cTn id="75" dur="1" fill="hold">
                                          <p:stCondLst>
                                            <p:cond delay="0"/>
                                          </p:stCondLst>
                                        </p:cTn>
                                        <p:tgtEl>
                                          <p:spTgt spid="3">
                                            <p:txEl>
                                              <p:pRg st="4" end="4"/>
                                            </p:txEl>
                                          </p:spTgt>
                                        </p:tgtEl>
                                        <p:attrNameLst>
                                          <p:attrName>style.visibility</p:attrName>
                                        </p:attrNameLst>
                                      </p:cBhvr>
                                      <p:to>
                                        <p:strVal val="visible"/>
                                      </p:to>
                                    </p:set>
                                    <p:animEffect transition="in" filter="wipe(down)">
                                      <p:cBhvr>
                                        <p:cTn id="76" dur="500"/>
                                        <p:tgtEl>
                                          <p:spTgt spid="3">
                                            <p:txEl>
                                              <p:pRg st="4" end="4"/>
                                            </p:txEl>
                                          </p:spTgt>
                                        </p:tgtEl>
                                      </p:cBhvr>
                                    </p:animEffect>
                                  </p:childTnLst>
                                </p:cTn>
                              </p:par>
                              <p:par>
                                <p:cTn id="77" presetID="22" presetClass="entr" presetSubtype="4" fill="hold" grpId="1" nodeType="withEffect">
                                  <p:stCondLst>
                                    <p:cond delay="0"/>
                                  </p:stCondLst>
                                  <p:childTnLst>
                                    <p:set>
                                      <p:cBhvr>
                                        <p:cTn id="78" dur="1" fill="hold">
                                          <p:stCondLst>
                                            <p:cond delay="0"/>
                                          </p:stCondLst>
                                        </p:cTn>
                                        <p:tgtEl>
                                          <p:spTgt spid="3">
                                            <p:txEl>
                                              <p:pRg st="5" end="5"/>
                                            </p:txEl>
                                          </p:spTgt>
                                        </p:tgtEl>
                                        <p:attrNameLst>
                                          <p:attrName>style.visibility</p:attrName>
                                        </p:attrNameLst>
                                      </p:cBhvr>
                                      <p:to>
                                        <p:strVal val="visible"/>
                                      </p:to>
                                    </p:set>
                                    <p:animEffect transition="in" filter="wipe(down)">
                                      <p:cBhvr>
                                        <p:cTn id="79" dur="500"/>
                                        <p:tgtEl>
                                          <p:spTgt spid="3">
                                            <p:txEl>
                                              <p:pRg st="5" end="5"/>
                                            </p:txEl>
                                          </p:spTgt>
                                        </p:tgtEl>
                                      </p:cBhvr>
                                    </p:animEffect>
                                  </p:childTnLst>
                                </p:cTn>
                              </p:par>
                              <p:par>
                                <p:cTn id="80" presetID="22" presetClass="entr" presetSubtype="4" fill="hold" grpId="1" nodeType="withEffect">
                                  <p:stCondLst>
                                    <p:cond delay="0"/>
                                  </p:stCondLst>
                                  <p:childTnLst>
                                    <p:set>
                                      <p:cBhvr>
                                        <p:cTn id="81" dur="1" fill="hold">
                                          <p:stCondLst>
                                            <p:cond delay="0"/>
                                          </p:stCondLst>
                                        </p:cTn>
                                        <p:tgtEl>
                                          <p:spTgt spid="3">
                                            <p:txEl>
                                              <p:pRg st="6" end="6"/>
                                            </p:txEl>
                                          </p:spTgt>
                                        </p:tgtEl>
                                        <p:attrNameLst>
                                          <p:attrName>style.visibility</p:attrName>
                                        </p:attrNameLst>
                                      </p:cBhvr>
                                      <p:to>
                                        <p:strVal val="visible"/>
                                      </p:to>
                                    </p:set>
                                    <p:animEffect transition="in" filter="wipe(down)">
                                      <p:cBhvr>
                                        <p:cTn id="82" dur="500"/>
                                        <p:tgtEl>
                                          <p:spTgt spid="3">
                                            <p:txEl>
                                              <p:pRg st="6" end="6"/>
                                            </p:txEl>
                                          </p:spTgt>
                                        </p:tgtEl>
                                      </p:cBhvr>
                                    </p:animEffect>
                                  </p:childTnLst>
                                </p:cTn>
                              </p:par>
                              <p:par>
                                <p:cTn id="83" presetID="22" presetClass="entr" presetSubtype="4" fill="hold" grpId="1" nodeType="withEffect">
                                  <p:stCondLst>
                                    <p:cond delay="0"/>
                                  </p:stCondLst>
                                  <p:childTnLst>
                                    <p:set>
                                      <p:cBhvr>
                                        <p:cTn id="84" dur="1" fill="hold">
                                          <p:stCondLst>
                                            <p:cond delay="0"/>
                                          </p:stCondLst>
                                        </p:cTn>
                                        <p:tgtEl>
                                          <p:spTgt spid="3">
                                            <p:txEl>
                                              <p:pRg st="7" end="7"/>
                                            </p:txEl>
                                          </p:spTgt>
                                        </p:tgtEl>
                                        <p:attrNameLst>
                                          <p:attrName>style.visibility</p:attrName>
                                        </p:attrNameLst>
                                      </p:cBhvr>
                                      <p:to>
                                        <p:strVal val="visible"/>
                                      </p:to>
                                    </p:set>
                                    <p:animEffect transition="in" filter="wipe(down)">
                                      <p:cBhvr>
                                        <p:cTn id="85" dur="500"/>
                                        <p:tgtEl>
                                          <p:spTgt spid="3">
                                            <p:txEl>
                                              <p:pRg st="7" end="7"/>
                                            </p:txEl>
                                          </p:spTgt>
                                        </p:tgtEl>
                                      </p:cBhvr>
                                    </p:animEffect>
                                  </p:childTnLst>
                                </p:cTn>
                              </p:par>
                              <p:par>
                                <p:cTn id="86" presetID="22" presetClass="entr" presetSubtype="4" fill="hold" grpId="1" nodeType="withEffect">
                                  <p:stCondLst>
                                    <p:cond delay="0"/>
                                  </p:stCondLst>
                                  <p:childTnLst>
                                    <p:set>
                                      <p:cBhvr>
                                        <p:cTn id="87" dur="1" fill="hold">
                                          <p:stCondLst>
                                            <p:cond delay="0"/>
                                          </p:stCondLst>
                                        </p:cTn>
                                        <p:tgtEl>
                                          <p:spTgt spid="3">
                                            <p:txEl>
                                              <p:pRg st="8" end="8"/>
                                            </p:txEl>
                                          </p:spTgt>
                                        </p:tgtEl>
                                        <p:attrNameLst>
                                          <p:attrName>style.visibility</p:attrName>
                                        </p:attrNameLst>
                                      </p:cBhvr>
                                      <p:to>
                                        <p:strVal val="visible"/>
                                      </p:to>
                                    </p:set>
                                    <p:animEffect transition="in" filter="wipe(down)">
                                      <p:cBhvr>
                                        <p:cTn id="88" dur="500"/>
                                        <p:tgtEl>
                                          <p:spTgt spid="3">
                                            <p:txEl>
                                              <p:pRg st="8" end="8"/>
                                            </p:txEl>
                                          </p:spTgt>
                                        </p:tgtEl>
                                      </p:cBhvr>
                                    </p:animEffect>
                                  </p:childTnLst>
                                </p:cTn>
                              </p:par>
                              <p:par>
                                <p:cTn id="89" presetID="22" presetClass="entr" presetSubtype="4" fill="hold" grpId="1" nodeType="withEffect">
                                  <p:stCondLst>
                                    <p:cond delay="0"/>
                                  </p:stCondLst>
                                  <p:childTnLst>
                                    <p:set>
                                      <p:cBhvr>
                                        <p:cTn id="90" dur="1" fill="hold">
                                          <p:stCondLst>
                                            <p:cond delay="0"/>
                                          </p:stCondLst>
                                        </p:cTn>
                                        <p:tgtEl>
                                          <p:spTgt spid="3">
                                            <p:txEl>
                                              <p:pRg st="9" end="9"/>
                                            </p:txEl>
                                          </p:spTgt>
                                        </p:tgtEl>
                                        <p:attrNameLst>
                                          <p:attrName>style.visibility</p:attrName>
                                        </p:attrNameLst>
                                      </p:cBhvr>
                                      <p:to>
                                        <p:strVal val="visible"/>
                                      </p:to>
                                    </p:set>
                                    <p:animEffect transition="in" filter="wipe(down)">
                                      <p:cBhvr>
                                        <p:cTn id="91" dur="500"/>
                                        <p:tgtEl>
                                          <p:spTgt spid="3">
                                            <p:txEl>
                                              <p:pRg st="9" end="9"/>
                                            </p:txEl>
                                          </p:spTgt>
                                        </p:tgtEl>
                                      </p:cBhvr>
                                    </p:animEffect>
                                  </p:childTnLst>
                                </p:cTn>
                              </p:par>
                              <p:par>
                                <p:cTn id="92" presetID="22" presetClass="entr" presetSubtype="4" fill="hold" grpId="1" nodeType="withEffect">
                                  <p:stCondLst>
                                    <p:cond delay="0"/>
                                  </p:stCondLst>
                                  <p:childTnLst>
                                    <p:set>
                                      <p:cBhvr>
                                        <p:cTn id="93" dur="1" fill="hold">
                                          <p:stCondLst>
                                            <p:cond delay="0"/>
                                          </p:stCondLst>
                                        </p:cTn>
                                        <p:tgtEl>
                                          <p:spTgt spid="3">
                                            <p:txEl>
                                              <p:pRg st="10" end="10"/>
                                            </p:txEl>
                                          </p:spTgt>
                                        </p:tgtEl>
                                        <p:attrNameLst>
                                          <p:attrName>style.visibility</p:attrName>
                                        </p:attrNameLst>
                                      </p:cBhvr>
                                      <p:to>
                                        <p:strVal val="visible"/>
                                      </p:to>
                                    </p:set>
                                    <p:animEffect transition="in" filter="wipe(down)">
                                      <p:cBhvr>
                                        <p:cTn id="9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685800" y="533400"/>
            <a:ext cx="7772400" cy="4918269"/>
          </a:xfrm>
          <a:prstGeom prst="rect">
            <a:avLst/>
          </a:prstGeom>
          <a:noFill/>
        </p:spPr>
        <p:txBody>
          <a:bodyPr wrap="square" rtlCol="0">
            <a:spAutoFit/>
          </a:bodyPr>
          <a:lstStyle/>
          <a:p>
            <a:pPr marL="0" indent="0">
              <a:buNone/>
            </a:pPr>
            <a:r>
              <a:rPr lang="en-US" sz="3200" dirty="0"/>
              <a:t>Discuss what </a:t>
            </a:r>
            <a:r>
              <a:rPr lang="en-US" sz="3200" dirty="0" smtClean="0"/>
              <a:t>GPS records are available</a:t>
            </a:r>
          </a:p>
          <a:p>
            <a:pPr marL="0" indent="0">
              <a:buNone/>
            </a:pPr>
            <a:endParaRPr lang="en-US" dirty="0"/>
          </a:p>
          <a:p>
            <a:pPr marL="0" indent="0">
              <a:buNone/>
            </a:pPr>
            <a:r>
              <a:rPr lang="en-US" sz="3200" dirty="0" smtClean="0"/>
              <a:t>Do you think that the electronic records provided meet the requirements for the </a:t>
            </a:r>
            <a:r>
              <a:rPr lang="en-US" sz="3200" dirty="0" err="1" smtClean="0"/>
              <a:t>IFTA</a:t>
            </a:r>
            <a:r>
              <a:rPr lang="en-US" sz="3200" dirty="0" smtClean="0"/>
              <a:t> and </a:t>
            </a:r>
            <a:r>
              <a:rPr lang="en-US" sz="3200" dirty="0" err="1" smtClean="0"/>
              <a:t>IRP</a:t>
            </a:r>
            <a:r>
              <a:rPr lang="en-US" sz="3200" dirty="0" smtClean="0"/>
              <a:t>?</a:t>
            </a:r>
          </a:p>
          <a:p>
            <a:pPr marL="0" indent="0">
              <a:buNone/>
            </a:pPr>
            <a:endParaRPr lang="en-US" sz="3200" dirty="0" smtClean="0"/>
          </a:p>
          <a:p>
            <a:pPr marL="0" indent="0">
              <a:buNone/>
            </a:pPr>
            <a:r>
              <a:rPr lang="en-US" dirty="0" smtClean="0"/>
              <a:t>Note any questions that you would have for the carrier/licensee or issues you see with the records.</a:t>
            </a:r>
            <a:endParaRPr lang="en-US" sz="3200" dirty="0"/>
          </a:p>
        </p:txBody>
      </p:sp>
    </p:spTree>
    <p:extLst>
      <p:ext uri="{BB962C8B-B14F-4D97-AF65-F5344CB8AC3E}">
        <p14:creationId xmlns:p14="http://schemas.microsoft.com/office/powerpoint/2010/main" val="24974930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4400" dirty="0" smtClean="0"/>
              <a:t>What questions do you have?</a:t>
            </a:r>
            <a:endParaRPr lang="en-US" sz="4400" dirty="0"/>
          </a:p>
        </p:txBody>
      </p:sp>
      <p:pic>
        <p:nvPicPr>
          <p:cNvPr id="4" name="Picture 3" descr="C:\Users\hcrawford\AppData\Local\Microsoft\Windows\Temporary Internet Files\Content.IE5\TED94H5O\question mar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2971800"/>
            <a:ext cx="3214688"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3593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62000"/>
            <a:ext cx="7772400" cy="5257800"/>
          </a:xfrm>
        </p:spPr>
        <p:txBody>
          <a:bodyPr/>
          <a:lstStyle/>
          <a:p>
            <a:r>
              <a:rPr lang="en-US" sz="2500" dirty="0" smtClean="0"/>
              <a:t>Does not list total distance or distance by jurisdiction </a:t>
            </a:r>
            <a:r>
              <a:rPr lang="en-US" sz="2500" b="1" u="sng" dirty="0" smtClean="0"/>
              <a:t>by trip</a:t>
            </a:r>
            <a:r>
              <a:rPr lang="en-US" sz="2500" dirty="0" smtClean="0"/>
              <a:t> (current </a:t>
            </a:r>
            <a:r>
              <a:rPr lang="en-US" sz="2500" dirty="0" err="1" smtClean="0"/>
              <a:t>IFTA</a:t>
            </a:r>
            <a:r>
              <a:rPr lang="en-US" sz="2500" dirty="0" smtClean="0"/>
              <a:t> requirement, but not under the new language).</a:t>
            </a:r>
          </a:p>
          <a:p>
            <a:r>
              <a:rPr lang="en-US" sz="2500" dirty="0" smtClean="0"/>
              <a:t>Does not combine the toll and non-toll miles into one total (no total miles).</a:t>
            </a:r>
          </a:p>
          <a:p>
            <a:r>
              <a:rPr lang="en-US" sz="2500" dirty="0" smtClean="0"/>
              <a:t>Does not show distance per jurisdiction on each line even though more than one jurisdiction is listed</a:t>
            </a:r>
          </a:p>
          <a:p>
            <a:r>
              <a:rPr lang="en-US" sz="2500" dirty="0" smtClean="0"/>
              <a:t>The distance per the odometer readings does not always agree with the GPS miles – How are the odometer readings obtained?</a:t>
            </a:r>
          </a:p>
          <a:p>
            <a:pPr lvl="0"/>
            <a:r>
              <a:rPr lang="en-US" sz="2500" dirty="0">
                <a:solidFill>
                  <a:srgbClr val="000000"/>
                </a:solidFill>
              </a:rPr>
              <a:t>Each data line is a range of activity </a:t>
            </a:r>
            <a:r>
              <a:rPr lang="en-US" sz="2500" dirty="0" smtClean="0">
                <a:solidFill>
                  <a:srgbClr val="000000"/>
                </a:solidFill>
              </a:rPr>
              <a:t>vs. listing the </a:t>
            </a:r>
            <a:r>
              <a:rPr lang="en-US" sz="2500" dirty="0">
                <a:solidFill>
                  <a:srgbClr val="000000"/>
                </a:solidFill>
              </a:rPr>
              <a:t>information for a single “ping”.</a:t>
            </a:r>
          </a:p>
          <a:p>
            <a:endParaRPr lang="en-US" dirty="0"/>
          </a:p>
        </p:txBody>
      </p:sp>
    </p:spTree>
    <p:extLst>
      <p:ext uri="{BB962C8B-B14F-4D97-AF65-F5344CB8AC3E}">
        <p14:creationId xmlns:p14="http://schemas.microsoft.com/office/powerpoint/2010/main" val="27636174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C00000"/>
                </a:solidFill>
              </a:rPr>
              <a:t>Other frequently asked questions when dealing with GPS systems:</a:t>
            </a:r>
            <a:endParaRPr lang="en-US" sz="3600" dirty="0">
              <a:solidFill>
                <a:srgbClr val="C00000"/>
              </a:solidFill>
            </a:endParaRPr>
          </a:p>
        </p:txBody>
      </p:sp>
      <p:sp>
        <p:nvSpPr>
          <p:cNvPr id="3" name="Content Placeholder 2"/>
          <p:cNvSpPr>
            <a:spLocks noGrp="1"/>
          </p:cNvSpPr>
          <p:nvPr>
            <p:ph idx="1"/>
          </p:nvPr>
        </p:nvSpPr>
        <p:spPr>
          <a:xfrm>
            <a:off x="228600" y="1219200"/>
            <a:ext cx="8763000" cy="4800600"/>
          </a:xfrm>
        </p:spPr>
        <p:txBody>
          <a:bodyPr/>
          <a:lstStyle/>
          <a:p>
            <a:pPr lvl="0"/>
            <a:r>
              <a:rPr lang="en-US" sz="2200" dirty="0"/>
              <a:t>What type of GPS system do you have?  Is the same GPS system on </a:t>
            </a:r>
            <a:r>
              <a:rPr lang="en-US" sz="2200" dirty="0" smtClean="0"/>
              <a:t>all of your units?</a:t>
            </a:r>
            <a:endParaRPr lang="en-US" sz="2200" dirty="0"/>
          </a:p>
          <a:p>
            <a:pPr lvl="0"/>
            <a:r>
              <a:rPr lang="en-US" sz="2200" dirty="0"/>
              <a:t>How often does the GPS send a signal?  (transmits a “ping”)</a:t>
            </a:r>
          </a:p>
          <a:p>
            <a:pPr lvl="0"/>
            <a:r>
              <a:rPr lang="en-US" sz="2200" dirty="0"/>
              <a:t>What information is the GPS recording? (i.e. date, location points, odometer reading, fuel stops, when the engine is turned off, some sort of  “event”, etc.)</a:t>
            </a:r>
          </a:p>
          <a:p>
            <a:pPr lvl="0"/>
            <a:r>
              <a:rPr lang="en-US" sz="2200" dirty="0"/>
              <a:t>If your GPS system records odometer readings, at what points are the odometer readings being captured?</a:t>
            </a:r>
          </a:p>
          <a:p>
            <a:pPr lvl="0"/>
            <a:r>
              <a:rPr lang="en-US" sz="2200" dirty="0"/>
              <a:t>How does your GPS system calculate </a:t>
            </a:r>
            <a:r>
              <a:rPr lang="en-US" sz="2200" dirty="0" smtClean="0"/>
              <a:t>distance?</a:t>
            </a:r>
            <a:r>
              <a:rPr lang="en-US" sz="2200" dirty="0"/>
              <a:t>  Does it use </a:t>
            </a:r>
            <a:r>
              <a:rPr lang="en-US" sz="2200" dirty="0" err="1"/>
              <a:t>Geofencing</a:t>
            </a:r>
            <a:r>
              <a:rPr lang="en-US" sz="2200" dirty="0"/>
              <a:t>?</a:t>
            </a:r>
          </a:p>
          <a:p>
            <a:pPr lvl="0"/>
            <a:r>
              <a:rPr lang="en-US" sz="2200" dirty="0"/>
              <a:t>Do you use other computer software in addition to your GPS that calculates </a:t>
            </a:r>
            <a:r>
              <a:rPr lang="en-US" sz="2200" dirty="0" smtClean="0"/>
              <a:t>distance?</a:t>
            </a:r>
            <a:r>
              <a:rPr lang="en-US" sz="2200" dirty="0"/>
              <a:t>  If so, what type of software do you use?</a:t>
            </a:r>
          </a:p>
          <a:p>
            <a:pPr marL="0" indent="0">
              <a:buNone/>
            </a:pPr>
            <a:endParaRPr lang="en-US" dirty="0" smtClean="0"/>
          </a:p>
        </p:txBody>
      </p:sp>
    </p:spTree>
    <p:extLst>
      <p:ext uri="{BB962C8B-B14F-4D97-AF65-F5344CB8AC3E}">
        <p14:creationId xmlns:p14="http://schemas.microsoft.com/office/powerpoint/2010/main" val="6414625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839200" cy="4724400"/>
          </a:xfrm>
        </p:spPr>
        <p:txBody>
          <a:bodyPr/>
          <a:lstStyle/>
          <a:p>
            <a:pPr lvl="0"/>
            <a:r>
              <a:rPr lang="en-US" sz="2200" dirty="0"/>
              <a:t>Can reports be printed or made available listing the total &amp; jurisdiction </a:t>
            </a:r>
            <a:r>
              <a:rPr lang="en-US" sz="2200" dirty="0" smtClean="0"/>
              <a:t>distance </a:t>
            </a:r>
            <a:r>
              <a:rPr lang="en-US" sz="2200" dirty="0"/>
              <a:t>per trip or day, and the detail of the GPS location points (including latitude &amp; longitude) for each trip or day?</a:t>
            </a:r>
          </a:p>
          <a:p>
            <a:pPr lvl="0"/>
            <a:r>
              <a:rPr lang="en-US" sz="2200" dirty="0"/>
              <a:t>How long do you retain your GPS information?</a:t>
            </a:r>
          </a:p>
          <a:p>
            <a:pPr lvl="0"/>
            <a:r>
              <a:rPr lang="en-US" sz="2200" dirty="0" smtClean="0"/>
              <a:t>Is </a:t>
            </a:r>
            <a:r>
              <a:rPr lang="en-US" sz="2200" dirty="0"/>
              <a:t>the GPS information being edited?  If yes, why would the information be edited?  What information is being edited?</a:t>
            </a:r>
          </a:p>
          <a:p>
            <a:pPr lvl="0"/>
            <a:r>
              <a:rPr lang="en-US" sz="2200" dirty="0"/>
              <a:t>Is the GPS system “hard-wired” into the truck’s </a:t>
            </a:r>
            <a:r>
              <a:rPr lang="en-US" sz="2200" dirty="0" err="1"/>
              <a:t>ECM</a:t>
            </a:r>
            <a:r>
              <a:rPr lang="en-US" sz="2200" dirty="0"/>
              <a:t>?</a:t>
            </a:r>
          </a:p>
          <a:p>
            <a:pPr lvl="0"/>
            <a:r>
              <a:rPr lang="en-US" sz="2200" dirty="0"/>
              <a:t>Can the driver defeat or tamper with the GPS system?</a:t>
            </a:r>
          </a:p>
          <a:p>
            <a:pPr lvl="0"/>
            <a:r>
              <a:rPr lang="en-US" sz="2200" dirty="0"/>
              <a:t>Are you alerted when the GPS system is not receiving a signal from a unit or if there is a problem with the signal?</a:t>
            </a:r>
          </a:p>
          <a:p>
            <a:pPr lvl="0"/>
            <a:r>
              <a:rPr lang="en-US" sz="2200" dirty="0"/>
              <a:t>What is your procedure or policy of recording </a:t>
            </a:r>
            <a:r>
              <a:rPr lang="en-US" sz="2200" dirty="0" smtClean="0"/>
              <a:t>distance </a:t>
            </a:r>
            <a:r>
              <a:rPr lang="en-US" sz="2200" dirty="0"/>
              <a:t>information if the GPS system were to malfunction?</a:t>
            </a:r>
          </a:p>
          <a:p>
            <a:endParaRPr lang="en-US" dirty="0"/>
          </a:p>
        </p:txBody>
      </p:sp>
      <p:sp>
        <p:nvSpPr>
          <p:cNvPr id="4" name="Title 1"/>
          <p:cNvSpPr>
            <a:spLocks noGrp="1"/>
          </p:cNvSpPr>
          <p:nvPr>
            <p:ph type="title"/>
          </p:nvPr>
        </p:nvSpPr>
        <p:spPr/>
        <p:txBody>
          <a:bodyPr/>
          <a:lstStyle/>
          <a:p>
            <a:r>
              <a:rPr lang="en-US" sz="3200" dirty="0" smtClean="0">
                <a:solidFill>
                  <a:srgbClr val="C00000"/>
                </a:solidFill>
              </a:rPr>
              <a:t>Other frequently asked questions when dealing with GPS systems (Cont.):</a:t>
            </a:r>
            <a:endParaRPr lang="en-US" sz="3200" dirty="0">
              <a:solidFill>
                <a:srgbClr val="C00000"/>
              </a:solidFill>
            </a:endParaRPr>
          </a:p>
        </p:txBody>
      </p:sp>
    </p:spTree>
    <p:extLst>
      <p:ext uri="{BB962C8B-B14F-4D97-AF65-F5344CB8AC3E}">
        <p14:creationId xmlns:p14="http://schemas.microsoft.com/office/powerpoint/2010/main" val="12852522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3074" name="Picture 2" descr="C:\Users\hcrawford\AppData\Local\Microsoft\Windows\Temporary Internet Files\Content.IE5\U3E9W0U5\Mr._Smiley_Face.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524000"/>
            <a:ext cx="37338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hcrawford\AppData\Local\Microsoft\Windows\Temporary Internet Files\Content.IE5\TED94H5O\question mar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1" y="1714500"/>
            <a:ext cx="3214688"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1640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accent6">
                    <a:lumMod val="75000"/>
                  </a:schemeClr>
                </a:solidFill>
              </a:rPr>
              <a:t>NEW </a:t>
            </a:r>
            <a:r>
              <a:rPr lang="en-US" sz="3200" dirty="0" err="1" smtClean="0">
                <a:solidFill>
                  <a:schemeClr val="accent6">
                    <a:lumMod val="75000"/>
                  </a:schemeClr>
                </a:solidFill>
              </a:rPr>
              <a:t>IFTA</a:t>
            </a:r>
            <a:r>
              <a:rPr lang="en-US" sz="3200" dirty="0" smtClean="0">
                <a:solidFill>
                  <a:schemeClr val="accent6">
                    <a:lumMod val="75000"/>
                  </a:schemeClr>
                </a:solidFill>
              </a:rPr>
              <a:t> Procedures Manual –</a:t>
            </a:r>
            <a:br>
              <a:rPr lang="en-US" sz="3200" dirty="0" smtClean="0">
                <a:solidFill>
                  <a:schemeClr val="accent6">
                    <a:lumMod val="75000"/>
                  </a:schemeClr>
                </a:solidFill>
              </a:rPr>
            </a:br>
            <a:r>
              <a:rPr lang="en-US" sz="3200" dirty="0" err="1" smtClean="0">
                <a:solidFill>
                  <a:schemeClr val="accent6">
                    <a:lumMod val="75000"/>
                  </a:schemeClr>
                </a:solidFill>
              </a:rPr>
              <a:t>P540</a:t>
            </a:r>
            <a:r>
              <a:rPr lang="en-US" sz="3200" dirty="0" smtClean="0">
                <a:solidFill>
                  <a:schemeClr val="accent6">
                    <a:lumMod val="75000"/>
                  </a:schemeClr>
                </a:solidFill>
              </a:rPr>
              <a:t> Distance Records</a:t>
            </a:r>
            <a:r>
              <a:rPr lang="en-US" dirty="0" smtClean="0"/>
              <a:t> </a:t>
            </a:r>
            <a:endParaRPr lang="en-US" dirty="0"/>
          </a:p>
        </p:txBody>
      </p:sp>
      <p:sp>
        <p:nvSpPr>
          <p:cNvPr id="3" name="Content Placeholder 2"/>
          <p:cNvSpPr>
            <a:spLocks noGrp="1"/>
          </p:cNvSpPr>
          <p:nvPr>
            <p:ph idx="1"/>
          </p:nvPr>
        </p:nvSpPr>
        <p:spPr>
          <a:xfrm>
            <a:off x="643002" y="1600200"/>
            <a:ext cx="7772400" cy="4724400"/>
          </a:xfrm>
        </p:spPr>
        <p:txBody>
          <a:bodyPr/>
          <a:lstStyle/>
          <a:p>
            <a:r>
              <a:rPr lang="en-US" sz="2000" dirty="0"/>
              <a:t>.100 Distance records produced by a means other than a vehicle-tracking system that </a:t>
            </a:r>
            <a:r>
              <a:rPr lang="en-US" sz="2000" dirty="0" smtClean="0"/>
              <a:t>substantially </a:t>
            </a:r>
            <a:r>
              <a:rPr lang="en-US" sz="2000" dirty="0"/>
              <a:t>document the fleet’s operations and contain the following elements shall be </a:t>
            </a:r>
            <a:r>
              <a:rPr lang="en-US" sz="2000" dirty="0" smtClean="0"/>
              <a:t>accepted </a:t>
            </a:r>
            <a:r>
              <a:rPr lang="en-US" sz="2000" dirty="0"/>
              <a:t>by the base jurisdiction as adequate under this article: </a:t>
            </a:r>
            <a:endParaRPr lang="en-US" sz="2000" dirty="0" smtClean="0"/>
          </a:p>
          <a:p>
            <a:pPr marL="457200" lvl="1" indent="0">
              <a:buNone/>
            </a:pPr>
            <a:r>
              <a:rPr lang="en-US" sz="1800" dirty="0" smtClean="0"/>
              <a:t>	.</a:t>
            </a:r>
            <a:r>
              <a:rPr lang="en-US" sz="1800" dirty="0"/>
              <a:t>005 the beginning and ending dates of the trip to which the </a:t>
            </a:r>
            <a:r>
              <a:rPr lang="en-US" sz="1800" dirty="0" smtClean="0"/>
              <a:t>	 	        records pertain</a:t>
            </a:r>
          </a:p>
          <a:p>
            <a:pPr marL="457200" lvl="1" indent="0">
              <a:buNone/>
            </a:pPr>
            <a:r>
              <a:rPr lang="en-US" sz="1800" dirty="0" smtClean="0"/>
              <a:t>	.010 </a:t>
            </a:r>
            <a:r>
              <a:rPr lang="en-US" sz="1800" dirty="0"/>
              <a:t>the origin and destination of the trip </a:t>
            </a:r>
            <a:endParaRPr lang="en-US" sz="1800" dirty="0" smtClean="0"/>
          </a:p>
          <a:p>
            <a:pPr marL="457200" lvl="1" indent="0">
              <a:buNone/>
            </a:pPr>
            <a:r>
              <a:rPr lang="en-US" sz="1800" dirty="0" smtClean="0"/>
              <a:t>	.</a:t>
            </a:r>
            <a:r>
              <a:rPr lang="en-US" sz="1800" dirty="0"/>
              <a:t>015 the route </a:t>
            </a:r>
            <a:r>
              <a:rPr lang="en-US" sz="1800" dirty="0" smtClean="0"/>
              <a:t>of travel</a:t>
            </a:r>
          </a:p>
          <a:p>
            <a:pPr marL="457200" lvl="1" indent="0">
              <a:buNone/>
            </a:pPr>
            <a:r>
              <a:rPr lang="en-US" sz="1800" dirty="0" smtClean="0"/>
              <a:t>	.020 </a:t>
            </a:r>
            <a:r>
              <a:rPr lang="en-US" sz="1800" dirty="0"/>
              <a:t>the beginning and ending reading from the odometer, </a:t>
            </a:r>
            <a:r>
              <a:rPr lang="en-US" sz="1800" dirty="0" smtClean="0"/>
              <a:t>		        </a:t>
            </a:r>
            <a:r>
              <a:rPr lang="en-US" sz="1800" dirty="0" err="1" smtClean="0"/>
              <a:t>hubodometer</a:t>
            </a:r>
            <a:r>
              <a:rPr lang="en-US" sz="1800" dirty="0"/>
              <a:t>, engine </a:t>
            </a:r>
            <a:r>
              <a:rPr lang="en-US" sz="1800" dirty="0" smtClean="0"/>
              <a:t>control </a:t>
            </a:r>
            <a:r>
              <a:rPr lang="en-US" sz="1800" dirty="0"/>
              <a:t>module (</a:t>
            </a:r>
            <a:r>
              <a:rPr lang="en-US" sz="1800" dirty="0" err="1"/>
              <a:t>ECM</a:t>
            </a:r>
            <a:r>
              <a:rPr lang="en-US" sz="1800" dirty="0"/>
              <a:t>), or any similar </a:t>
            </a:r>
            <a:r>
              <a:rPr lang="en-US" sz="1800" dirty="0" smtClean="0"/>
              <a:t>	        device </a:t>
            </a:r>
            <a:r>
              <a:rPr lang="en-US" sz="1800" dirty="0"/>
              <a:t>for the trip </a:t>
            </a:r>
            <a:endParaRPr lang="en-US" sz="1800" dirty="0" smtClean="0"/>
          </a:p>
          <a:p>
            <a:pPr marL="457200" lvl="1" indent="0">
              <a:buNone/>
            </a:pPr>
            <a:r>
              <a:rPr lang="en-US" sz="1800" dirty="0" smtClean="0"/>
              <a:t>	.</a:t>
            </a:r>
            <a:r>
              <a:rPr lang="en-US" sz="1800" dirty="0"/>
              <a:t>025 the total distance of the trip </a:t>
            </a:r>
            <a:endParaRPr lang="en-US" sz="1800" dirty="0" smtClean="0"/>
          </a:p>
          <a:p>
            <a:pPr marL="457200" lvl="1" indent="0">
              <a:buNone/>
            </a:pPr>
            <a:r>
              <a:rPr lang="en-US" sz="1800" dirty="0" smtClean="0"/>
              <a:t>	.</a:t>
            </a:r>
            <a:r>
              <a:rPr lang="en-US" sz="1800" dirty="0"/>
              <a:t>030 the distance traveled in each jurisdiction during the trip </a:t>
            </a:r>
            <a:endParaRPr lang="en-US" sz="1800" dirty="0" smtClean="0"/>
          </a:p>
          <a:p>
            <a:pPr marL="457200" lvl="1" indent="0">
              <a:buNone/>
            </a:pPr>
            <a:r>
              <a:rPr lang="en-US" sz="1800" dirty="0" smtClean="0"/>
              <a:t>	.</a:t>
            </a:r>
            <a:r>
              <a:rPr lang="en-US" sz="1800" dirty="0"/>
              <a:t>035 the vehicle identification number or vehicle unit number </a:t>
            </a:r>
          </a:p>
        </p:txBody>
      </p:sp>
      <p:sp>
        <p:nvSpPr>
          <p:cNvPr id="4" name="TextBox 3"/>
          <p:cNvSpPr txBox="1"/>
          <p:nvPr/>
        </p:nvSpPr>
        <p:spPr>
          <a:xfrm>
            <a:off x="643002" y="1076877"/>
            <a:ext cx="4921685" cy="400110"/>
          </a:xfrm>
          <a:prstGeom prst="rect">
            <a:avLst/>
          </a:prstGeom>
          <a:noFill/>
        </p:spPr>
        <p:txBody>
          <a:bodyPr wrap="square" rtlCol="0">
            <a:spAutoFit/>
          </a:bodyPr>
          <a:lstStyle/>
          <a:p>
            <a:r>
              <a:rPr lang="en-US" sz="2000" dirty="0" smtClean="0"/>
              <a:t>Language effective January 1, 2017</a:t>
            </a:r>
            <a:endParaRPr lang="en-US" sz="2000" dirty="0"/>
          </a:p>
        </p:txBody>
      </p:sp>
    </p:spTree>
    <p:extLst>
      <p:ext uri="{BB962C8B-B14F-4D97-AF65-F5344CB8AC3E}">
        <p14:creationId xmlns:p14="http://schemas.microsoft.com/office/powerpoint/2010/main" val="3150973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6"/>
                </a:solidFill>
              </a:rPr>
              <a:t>What changes will there be with the new </a:t>
            </a:r>
            <a:r>
              <a:rPr lang="en-US" sz="3600" dirty="0" err="1" smtClean="0">
                <a:solidFill>
                  <a:schemeClr val="accent6"/>
                </a:solidFill>
              </a:rPr>
              <a:t>IFTA</a:t>
            </a:r>
            <a:r>
              <a:rPr lang="en-US" sz="3600" dirty="0" smtClean="0">
                <a:solidFill>
                  <a:schemeClr val="accent6"/>
                </a:solidFill>
              </a:rPr>
              <a:t> ballot that passed?</a:t>
            </a:r>
            <a:endParaRPr lang="en-US" sz="3600" dirty="0">
              <a:solidFill>
                <a:schemeClr val="accent6"/>
              </a:solidFill>
            </a:endParaRPr>
          </a:p>
        </p:txBody>
      </p:sp>
      <p:sp>
        <p:nvSpPr>
          <p:cNvPr id="3" name="Content Placeholder 2"/>
          <p:cNvSpPr>
            <a:spLocks noGrp="1"/>
          </p:cNvSpPr>
          <p:nvPr>
            <p:ph idx="1"/>
          </p:nvPr>
        </p:nvSpPr>
        <p:spPr/>
        <p:txBody>
          <a:bodyPr/>
          <a:lstStyle/>
          <a:p>
            <a:r>
              <a:rPr lang="en-US" dirty="0" smtClean="0"/>
              <a:t>The removal of the following:</a:t>
            </a:r>
          </a:p>
          <a:p>
            <a:pPr lvl="1"/>
            <a:r>
              <a:rPr lang="en-US" dirty="0"/>
              <a:t>R</a:t>
            </a:r>
            <a:r>
              <a:rPr lang="en-US" dirty="0" smtClean="0"/>
              <a:t>oute-of-travel or odometer reading being waived by the base jurisdiction.</a:t>
            </a:r>
          </a:p>
          <a:p>
            <a:pPr lvl="1"/>
            <a:r>
              <a:rPr lang="en-US" dirty="0" smtClean="0"/>
              <a:t>Fleet number</a:t>
            </a:r>
          </a:p>
          <a:p>
            <a:pPr lvl="1"/>
            <a:r>
              <a:rPr lang="en-US" dirty="0" smtClean="0"/>
              <a:t>Registrants name</a:t>
            </a:r>
          </a:p>
          <a:p>
            <a:pPr lvl="1"/>
            <a:r>
              <a:rPr lang="en-US" dirty="0" smtClean="0"/>
              <a:t>Any other information deemed necessary by the licensee </a:t>
            </a:r>
          </a:p>
          <a:p>
            <a:r>
              <a:rPr lang="en-US" dirty="0" smtClean="0"/>
              <a:t>This now mirrors the </a:t>
            </a:r>
            <a:r>
              <a:rPr lang="en-US" dirty="0" err="1" smtClean="0"/>
              <a:t>IRP</a:t>
            </a:r>
            <a:r>
              <a:rPr lang="en-US" dirty="0" smtClean="0"/>
              <a:t> language for manual recordkeeping requirements.</a:t>
            </a:r>
            <a:endParaRPr lang="en-US" dirty="0"/>
          </a:p>
        </p:txBody>
      </p:sp>
    </p:spTree>
    <p:extLst>
      <p:ext uri="{BB962C8B-B14F-4D97-AF65-F5344CB8AC3E}">
        <p14:creationId xmlns:p14="http://schemas.microsoft.com/office/powerpoint/2010/main" val="113607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Distance records </a:t>
            </a:r>
            <a:endParaRPr lang="en-US" dirty="0"/>
          </a:p>
        </p:txBody>
      </p:sp>
      <p:pic>
        <p:nvPicPr>
          <p:cNvPr id="2051" name="Picture 3" descr="C:\Users\hcrawford\AppData\Local\Microsoft\Windows\Temporary Internet Files\Content.IE5\U3E9W0U5\large-Signature-Paper-Document-Pencil-0-4207[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838200"/>
            <a:ext cx="48006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316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429000"/>
            <a:ext cx="7772400" cy="2133600"/>
          </a:xfrm>
        </p:spPr>
        <p:txBody>
          <a:bodyPr/>
          <a:lstStyle/>
          <a:p>
            <a:pPr marL="0" indent="0">
              <a:buNone/>
            </a:pPr>
            <a:endParaRPr lang="en-US" dirty="0"/>
          </a:p>
          <a:p>
            <a:pPr marL="0" indent="0">
              <a:buNone/>
            </a:pPr>
            <a:r>
              <a:rPr lang="en-US" dirty="0" smtClean="0"/>
              <a:t>Do </a:t>
            </a:r>
            <a:r>
              <a:rPr lang="en-US" dirty="0"/>
              <a:t>the </a:t>
            </a:r>
            <a:r>
              <a:rPr lang="en-US" dirty="0" smtClean="0"/>
              <a:t>distance </a:t>
            </a:r>
            <a:r>
              <a:rPr lang="en-US" dirty="0"/>
              <a:t>source documents provided overall meet the </a:t>
            </a:r>
            <a:r>
              <a:rPr lang="en-US" dirty="0" err="1"/>
              <a:t>IFTA</a:t>
            </a:r>
            <a:r>
              <a:rPr lang="en-US" dirty="0"/>
              <a:t> and </a:t>
            </a:r>
            <a:r>
              <a:rPr lang="en-US" dirty="0" err="1"/>
              <a:t>IRP</a:t>
            </a:r>
            <a:r>
              <a:rPr lang="en-US" dirty="0"/>
              <a:t> recordkeeping requirements</a:t>
            </a:r>
            <a:r>
              <a:rPr lang="en-US" dirty="0" smtClean="0"/>
              <a:t>?</a:t>
            </a:r>
            <a:endParaRPr lang="en-US" dirty="0"/>
          </a:p>
        </p:txBody>
      </p:sp>
      <p:sp>
        <p:nvSpPr>
          <p:cNvPr id="5" name="TextBox 4"/>
          <p:cNvSpPr txBox="1"/>
          <p:nvPr/>
        </p:nvSpPr>
        <p:spPr>
          <a:xfrm>
            <a:off x="609600" y="990600"/>
            <a:ext cx="7010400" cy="1569660"/>
          </a:xfrm>
          <a:prstGeom prst="rect">
            <a:avLst/>
          </a:prstGeom>
          <a:noFill/>
        </p:spPr>
        <p:txBody>
          <a:bodyPr wrap="square" rtlCol="0">
            <a:spAutoFit/>
          </a:bodyPr>
          <a:lstStyle/>
          <a:p>
            <a:pPr marL="0" indent="0">
              <a:buNone/>
            </a:pPr>
            <a:r>
              <a:rPr lang="en-US" sz="3200" dirty="0"/>
              <a:t>Discuss what manual </a:t>
            </a:r>
            <a:r>
              <a:rPr lang="en-US" sz="3200" dirty="0" smtClean="0"/>
              <a:t>distance </a:t>
            </a:r>
            <a:r>
              <a:rPr lang="en-US" sz="3200" dirty="0"/>
              <a:t>source documents records are available and note any deficiencies.   (Unit 13822)</a:t>
            </a:r>
          </a:p>
        </p:txBody>
      </p:sp>
      <p:sp>
        <p:nvSpPr>
          <p:cNvPr id="6" name="TextBox 5"/>
          <p:cNvSpPr txBox="1"/>
          <p:nvPr/>
        </p:nvSpPr>
        <p:spPr>
          <a:xfrm>
            <a:off x="838200" y="609600"/>
            <a:ext cx="7086600" cy="461665"/>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0169869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200"/>
            <a:ext cx="7772400" cy="685800"/>
          </a:xfrm>
        </p:spPr>
        <p:txBody>
          <a:bodyPr/>
          <a:lstStyle/>
          <a:p>
            <a:r>
              <a:rPr lang="en-US" dirty="0" smtClean="0"/>
              <a:t>What do you see wrong??</a:t>
            </a:r>
            <a:endParaRPr lang="en-US" dirty="0"/>
          </a:p>
        </p:txBody>
      </p:sp>
      <p:pic>
        <p:nvPicPr>
          <p:cNvPr id="3074" name="Picture 2" descr="C:\Users\hcrawford\AppData\Local\Microsoft\Windows\Temporary Internet Files\Content.IE5\U3E9W0U5\821px-Red_Checkmark.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2959642"/>
            <a:ext cx="2971800" cy="3706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924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7772400" cy="5064125"/>
          </a:xfrm>
        </p:spPr>
        <p:txBody>
          <a:bodyPr/>
          <a:lstStyle/>
          <a:p>
            <a:r>
              <a:rPr lang="en-US" dirty="0" smtClean="0"/>
              <a:t>Odometer gaps between some trips</a:t>
            </a:r>
          </a:p>
          <a:p>
            <a:pPr marL="0" indent="0">
              <a:buNone/>
            </a:pPr>
            <a:endParaRPr lang="en-US" dirty="0" smtClean="0"/>
          </a:p>
          <a:p>
            <a:r>
              <a:rPr lang="en-US" dirty="0" smtClean="0"/>
              <a:t>Only one destination location for each trip, but appears that either more than one drop is being made or a back haul is not being recorded</a:t>
            </a:r>
          </a:p>
          <a:p>
            <a:pPr marL="0" indent="0">
              <a:buNone/>
            </a:pPr>
            <a:endParaRPr lang="en-US" dirty="0" smtClean="0"/>
          </a:p>
          <a:p>
            <a:r>
              <a:rPr lang="en-US" dirty="0" smtClean="0"/>
              <a:t>Last trip ends on 6/19</a:t>
            </a:r>
          </a:p>
          <a:p>
            <a:pPr marL="0" indent="0">
              <a:buNone/>
            </a:pPr>
            <a:endParaRPr lang="en-US" dirty="0"/>
          </a:p>
        </p:txBody>
      </p:sp>
    </p:spTree>
    <p:extLst>
      <p:ext uri="{BB962C8B-B14F-4D97-AF65-F5344CB8AC3E}">
        <p14:creationId xmlns:p14="http://schemas.microsoft.com/office/powerpoint/2010/main" val="384714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IFTA IRP Power Point Template 2 - SELECTED">
  <a:themeElements>
    <a:clrScheme name="AAMVA_IRP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AMVA_IRP_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AAMVA_IRP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MVA_IRP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MVA_IRP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MVA_IRP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MVA_IRP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MVA_IRP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MVA_IRP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MVA_IRP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MVA_IRP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MVA_IRP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MVA_IRP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MVA_IRP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IFTA IRP Power Point Template 2 - SELECTED</Template>
  <TotalTime>1017</TotalTime>
  <Words>1552</Words>
  <Application>Microsoft Office PowerPoint</Application>
  <PresentationFormat>On-screen Show (4:3)</PresentationFormat>
  <Paragraphs>199</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IFTA IRP Power Point Template 2 - SELECTED</vt:lpstr>
      <vt:lpstr>ABC Trucking Case Study</vt:lpstr>
      <vt:lpstr>IRP Plan Section 1010 –  Contents of Records</vt:lpstr>
      <vt:lpstr>IFTA Procedures Manual P540.200  </vt:lpstr>
      <vt:lpstr>NEW IFTA Procedures Manual – P540 Distance Records </vt:lpstr>
      <vt:lpstr>What changes will there be with the new IFTA ballot that passed?</vt:lpstr>
      <vt:lpstr>Manual Distance records </vt:lpstr>
      <vt:lpstr>PowerPoint Presentation</vt:lpstr>
      <vt:lpstr>What do you see wrong??</vt:lpstr>
      <vt:lpstr>PowerPoint Presentation</vt:lpstr>
      <vt:lpstr>PowerPoint Presentation</vt:lpstr>
      <vt:lpstr>Other distance issues you find with manual distance records:</vt:lpstr>
      <vt:lpstr>Manual &amp; Electronic Fuel Records</vt:lpstr>
      <vt:lpstr>IFTA Procedures Manual –  P560 Tax-paid retail purchases </vt:lpstr>
      <vt:lpstr>IFTA Procedures Manual – P560 Tax-paid retail purchases (Cont.) </vt:lpstr>
      <vt:lpstr>NEW IFTA Procedures Manual – Tax-paid retail purchases P550 Fuel Records</vt:lpstr>
      <vt:lpstr>NEW IFTA Procedures Manual – Tax-paid retail purchases P550 Fuel Records (Cont.)</vt:lpstr>
      <vt:lpstr>NEW IFTA Procedures Manual – Tax-paid retail purchases P550 Fuel Records (Cont.)</vt:lpstr>
      <vt:lpstr>What changes will there be with the new IFTA ballot that passed?</vt:lpstr>
      <vt:lpstr>PowerPoint Presentation</vt:lpstr>
      <vt:lpstr>PowerPoint Presentation</vt:lpstr>
      <vt:lpstr>PowerPoint Presentation</vt:lpstr>
      <vt:lpstr>5/6 fuel purchase location</vt:lpstr>
      <vt:lpstr>When comparing the Audited vs. Reported Gallons differences were found  </vt:lpstr>
      <vt:lpstr>Other fuel issues you frequently find that were not in this case study:</vt:lpstr>
      <vt:lpstr>Vehicle Tracking System Records</vt:lpstr>
      <vt:lpstr>IRP Plan Section 1010 (b) </vt:lpstr>
      <vt:lpstr>IFTA Procedures Manual P640 – Data Collection Requirements  </vt:lpstr>
      <vt:lpstr>New IFTA Procedures Manual P540 – Distance Records</vt:lpstr>
      <vt:lpstr>What changes will there be with the new IFTA ballot that passed?</vt:lpstr>
      <vt:lpstr>PowerPoint Presentation</vt:lpstr>
      <vt:lpstr>PowerPoint Presentation</vt:lpstr>
      <vt:lpstr>PowerPoint Presentation</vt:lpstr>
      <vt:lpstr>Other frequently asked questions when dealing with GPS systems:</vt:lpstr>
      <vt:lpstr>Other frequently asked questions when dealing with GPS systems (Cont.):</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 Rizzo Trapp</dc:creator>
  <cp:lastModifiedBy>Tammy Trinker</cp:lastModifiedBy>
  <cp:revision>48</cp:revision>
  <dcterms:created xsi:type="dcterms:W3CDTF">2013-12-31T16:19:10Z</dcterms:created>
  <dcterms:modified xsi:type="dcterms:W3CDTF">2016-03-07T16:18:11Z</dcterms:modified>
</cp:coreProperties>
</file>